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xlsx" ContentType="application/vnd.openxmlformats-officedocument.spreadsheetml.sheet"/>
  <Default Extension="emf" ContentType="image/x-em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charts/chart1.xml" ContentType="application/vnd.openxmlformats-officedocument.drawingml.chart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sldIdLst>
    <p:sldId id="256" r:id="rId2"/>
    <p:sldId id="265" r:id="rId3"/>
    <p:sldId id="266" r:id="rId4"/>
    <p:sldId id="264" r:id="rId5"/>
    <p:sldId id="267" r:id="rId6"/>
    <p:sldId id="257" r:id="rId7"/>
    <p:sldId id="271" r:id="rId8"/>
    <p:sldId id="288" r:id="rId9"/>
    <p:sldId id="284" r:id="rId10"/>
    <p:sldId id="273" r:id="rId11"/>
    <p:sldId id="258" r:id="rId12"/>
    <p:sldId id="272" r:id="rId13"/>
    <p:sldId id="290" r:id="rId14"/>
    <p:sldId id="268" r:id="rId15"/>
    <p:sldId id="270" r:id="rId16"/>
    <p:sldId id="277" r:id="rId17"/>
    <p:sldId id="278" r:id="rId18"/>
    <p:sldId id="279" r:id="rId19"/>
    <p:sldId id="280" r:id="rId20"/>
    <p:sldId id="281" r:id="rId21"/>
    <p:sldId id="295" r:id="rId22"/>
    <p:sldId id="296" r:id="rId23"/>
    <p:sldId id="297" r:id="rId24"/>
    <p:sldId id="298" r:id="rId2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CCCC"/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8974" autoAdjust="0"/>
    <p:restoredTop sz="99330" autoAdjust="0"/>
  </p:normalViewPr>
  <p:slideViewPr>
    <p:cSldViewPr snapToGrid="0" snapToObjects="1">
      <p:cViewPr varScale="1">
        <p:scale>
          <a:sx n="104" d="100"/>
          <a:sy n="104" d="100"/>
        </p:scale>
        <p:origin x="-1088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37" d="100"/>
        <a:sy n="137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notesMaster" Target="notesMasters/notesMaster1.xml"/><Relationship Id="rId27" Type="http://schemas.openxmlformats.org/officeDocument/2006/relationships/printerSettings" Target="printerSettings/printerSettings1.bin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B2B</c:v>
                </c:pt>
              </c:strCache>
            </c:strRef>
          </c:tx>
          <c:spPr>
            <a:solidFill>
              <a:schemeClr val="tx2"/>
            </a:solidFill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2014.0</c:v>
                </c:pt>
                <c:pt idx="1">
                  <c:v>2015.0</c:v>
                </c:pt>
                <c:pt idx="2">
                  <c:v>2016.0</c:v>
                </c:pt>
                <c:pt idx="3">
                  <c:v>2017.0</c:v>
                </c:pt>
                <c:pt idx="4">
                  <c:v>2018.0</c:v>
                </c:pt>
              </c:numCache>
            </c:numRef>
          </c:cat>
          <c:val>
            <c:numRef>
              <c:f>Sheet1!$B$2:$B$6</c:f>
              <c:numCache>
                <c:formatCode>#,##0</c:formatCode>
                <c:ptCount val="5"/>
                <c:pt idx="0">
                  <c:v>9.99</c:v>
                </c:pt>
                <c:pt idx="1">
                  <c:v>2109.888</c:v>
                </c:pt>
                <c:pt idx="2">
                  <c:v>7842.0</c:v>
                </c:pt>
                <c:pt idx="3">
                  <c:v>18831.0</c:v>
                </c:pt>
                <c:pt idx="4">
                  <c:v>25824.0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Premium accounts</c:v>
                </c:pt>
              </c:strCache>
            </c:strRef>
          </c:tx>
          <c:spPr>
            <a:solidFill>
              <a:schemeClr val="bg2"/>
            </a:solidFill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2014.0</c:v>
                </c:pt>
                <c:pt idx="1">
                  <c:v>2015.0</c:v>
                </c:pt>
                <c:pt idx="2">
                  <c:v>2016.0</c:v>
                </c:pt>
                <c:pt idx="3">
                  <c:v>2017.0</c:v>
                </c:pt>
                <c:pt idx="4">
                  <c:v>2018.0</c:v>
                </c:pt>
              </c:numCache>
            </c:numRef>
          </c:cat>
          <c:val>
            <c:numRef>
              <c:f>Sheet1!$C$2:$C$6</c:f>
              <c:numCache>
                <c:formatCode>#,##0</c:formatCode>
                <c:ptCount val="5"/>
                <c:pt idx="0">
                  <c:v>476.0</c:v>
                </c:pt>
                <c:pt idx="1">
                  <c:v>5580.0</c:v>
                </c:pt>
                <c:pt idx="2">
                  <c:v>13797.0</c:v>
                </c:pt>
                <c:pt idx="3">
                  <c:v>19790.0</c:v>
                </c:pt>
                <c:pt idx="4">
                  <c:v>24250.0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-2128660472"/>
        <c:axId val="2084030344"/>
      </c:barChart>
      <c:catAx>
        <c:axId val="-212866047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2084030344"/>
        <c:crosses val="autoZero"/>
        <c:auto val="1"/>
        <c:lblAlgn val="ctr"/>
        <c:lblOffset val="100"/>
        <c:noMultiLvlLbl val="0"/>
      </c:catAx>
      <c:valAx>
        <c:axId val="2084030344"/>
        <c:scaling>
          <c:orientation val="minMax"/>
          <c:max val="55000.0"/>
        </c:scaling>
        <c:delete val="0"/>
        <c:axPos val="l"/>
        <c:majorGridlines/>
        <c:numFmt formatCode="#,##0" sourceLinked="0"/>
        <c:majorTickMark val="out"/>
        <c:minorTickMark val="none"/>
        <c:tickLblPos val="nextTo"/>
        <c:crossAx val="-2128660472"/>
        <c:crosses val="autoZero"/>
        <c:crossBetween val="between"/>
      </c:valAx>
    </c:plotArea>
    <c:legend>
      <c:legendPos val="t"/>
      <c:layout/>
      <c:overlay val="0"/>
      <c:txPr>
        <a:bodyPr/>
        <a:lstStyle/>
        <a:p>
          <a:pPr>
            <a:defRPr sz="1200"/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9672234-2F4D-584B-8A1D-510E0265C1EC}" type="doc">
      <dgm:prSet loTypeId="urn:microsoft.com/office/officeart/2005/8/layout/target3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9DC032F-9376-D14D-B57F-049CE3708E57}">
      <dgm:prSet phldrT="[Text]"/>
      <dgm:spPr/>
      <dgm:t>
        <a:bodyPr/>
        <a:lstStyle/>
        <a:p>
          <a:r>
            <a:rPr lang="en-US" dirty="0" smtClean="0"/>
            <a:t>Total available market</a:t>
          </a:r>
          <a:endParaRPr lang="en-US" dirty="0"/>
        </a:p>
      </dgm:t>
    </dgm:pt>
    <dgm:pt modelId="{BF12A770-5574-EE43-A6E2-A05DEE7F60B5}" type="parTrans" cxnId="{A43D0F3F-F47C-A947-B6EB-FC114AFE821A}">
      <dgm:prSet/>
      <dgm:spPr/>
      <dgm:t>
        <a:bodyPr/>
        <a:lstStyle/>
        <a:p>
          <a:endParaRPr lang="en-US"/>
        </a:p>
      </dgm:t>
    </dgm:pt>
    <dgm:pt modelId="{1D92D95A-84AA-2C4D-851D-65FDE79A73C3}" type="sibTrans" cxnId="{A43D0F3F-F47C-A947-B6EB-FC114AFE821A}">
      <dgm:prSet/>
      <dgm:spPr/>
      <dgm:t>
        <a:bodyPr/>
        <a:lstStyle/>
        <a:p>
          <a:endParaRPr lang="en-US"/>
        </a:p>
      </dgm:t>
    </dgm:pt>
    <dgm:pt modelId="{F3B47666-7088-4A47-A28A-A17F77C0F990}">
      <dgm:prSet phldrT="[Text]"/>
      <dgm:spPr/>
      <dgm:t>
        <a:bodyPr/>
        <a:lstStyle/>
        <a:p>
          <a:r>
            <a:rPr lang="en-US" dirty="0" smtClean="0"/>
            <a:t>Worldwide college students (151M undergrad, 10.8M grad)</a:t>
          </a:r>
          <a:endParaRPr lang="en-US" dirty="0"/>
        </a:p>
      </dgm:t>
    </dgm:pt>
    <dgm:pt modelId="{F8F00E59-8E67-8147-80CB-10520A448870}" type="parTrans" cxnId="{723D5AB6-AC5B-314D-A1F5-81ADE56CEF2A}">
      <dgm:prSet/>
      <dgm:spPr/>
      <dgm:t>
        <a:bodyPr/>
        <a:lstStyle/>
        <a:p>
          <a:endParaRPr lang="en-US"/>
        </a:p>
      </dgm:t>
    </dgm:pt>
    <dgm:pt modelId="{C41F4A54-6313-C848-8F62-6183B249449E}" type="sibTrans" cxnId="{723D5AB6-AC5B-314D-A1F5-81ADE56CEF2A}">
      <dgm:prSet/>
      <dgm:spPr/>
      <dgm:t>
        <a:bodyPr/>
        <a:lstStyle/>
        <a:p>
          <a:endParaRPr lang="en-US"/>
        </a:p>
      </dgm:t>
    </dgm:pt>
    <dgm:pt modelId="{E74A7011-550F-BA49-B686-E9E210617F3A}">
      <dgm:prSet phldrT="[Text]"/>
      <dgm:spPr/>
      <dgm:t>
        <a:bodyPr/>
        <a:lstStyle/>
        <a:p>
          <a:r>
            <a:rPr lang="en-US" dirty="0" smtClean="0"/>
            <a:t>K-12 students (750M worldwide)</a:t>
          </a:r>
          <a:endParaRPr lang="en-US" dirty="0"/>
        </a:p>
      </dgm:t>
    </dgm:pt>
    <dgm:pt modelId="{614330AB-774E-AD43-A9EB-461D1F319DBE}" type="parTrans" cxnId="{1CEBF966-FFDD-374B-B11C-73B110335B3E}">
      <dgm:prSet/>
      <dgm:spPr/>
      <dgm:t>
        <a:bodyPr/>
        <a:lstStyle/>
        <a:p>
          <a:endParaRPr lang="en-US"/>
        </a:p>
      </dgm:t>
    </dgm:pt>
    <dgm:pt modelId="{021B7D52-443F-1741-942F-8E3BDF666BDE}" type="sibTrans" cxnId="{1CEBF966-FFDD-374B-B11C-73B110335B3E}">
      <dgm:prSet/>
      <dgm:spPr/>
      <dgm:t>
        <a:bodyPr/>
        <a:lstStyle/>
        <a:p>
          <a:endParaRPr lang="en-US"/>
        </a:p>
      </dgm:t>
    </dgm:pt>
    <dgm:pt modelId="{AF2AB13D-DB66-AB41-B9A8-BEC141E604E9}">
      <dgm:prSet phldrT="[Text]"/>
      <dgm:spPr/>
      <dgm:t>
        <a:bodyPr/>
        <a:lstStyle/>
        <a:p>
          <a:r>
            <a:rPr lang="en-US" dirty="0" smtClean="0"/>
            <a:t>Serviceable available market</a:t>
          </a:r>
          <a:endParaRPr lang="en-US" dirty="0"/>
        </a:p>
      </dgm:t>
    </dgm:pt>
    <dgm:pt modelId="{166B84D2-629B-CD48-8429-39CD08E6C171}" type="parTrans" cxnId="{394D8872-DE87-B448-80EB-6FB9CB46A98E}">
      <dgm:prSet/>
      <dgm:spPr/>
      <dgm:t>
        <a:bodyPr/>
        <a:lstStyle/>
        <a:p>
          <a:endParaRPr lang="en-US"/>
        </a:p>
      </dgm:t>
    </dgm:pt>
    <dgm:pt modelId="{CF9F3837-56C7-2B48-82B9-685D6D0728CD}" type="sibTrans" cxnId="{394D8872-DE87-B448-80EB-6FB9CB46A98E}">
      <dgm:prSet/>
      <dgm:spPr/>
      <dgm:t>
        <a:bodyPr/>
        <a:lstStyle/>
        <a:p>
          <a:endParaRPr lang="en-US"/>
        </a:p>
      </dgm:t>
    </dgm:pt>
    <dgm:pt modelId="{547B9383-EA82-6F45-922A-3A15F726F461}">
      <dgm:prSet phldrT="[Text]"/>
      <dgm:spPr/>
      <dgm:t>
        <a:bodyPr/>
        <a:lstStyle/>
        <a:p>
          <a:r>
            <a:rPr lang="en-US" dirty="0" smtClean="0"/>
            <a:t>US college students (21M undergrad, 2.7M grad))</a:t>
          </a:r>
          <a:endParaRPr lang="en-US" dirty="0"/>
        </a:p>
      </dgm:t>
    </dgm:pt>
    <dgm:pt modelId="{288750EE-A036-1E42-A52D-CC668382C424}" type="parTrans" cxnId="{BD483ED3-DC6E-A249-9638-FB6D87C6E1D7}">
      <dgm:prSet/>
      <dgm:spPr/>
      <dgm:t>
        <a:bodyPr/>
        <a:lstStyle/>
        <a:p>
          <a:endParaRPr lang="en-US"/>
        </a:p>
      </dgm:t>
    </dgm:pt>
    <dgm:pt modelId="{A6F0F149-68A0-BA44-B2A9-EED90180D49A}" type="sibTrans" cxnId="{BD483ED3-DC6E-A249-9638-FB6D87C6E1D7}">
      <dgm:prSet/>
      <dgm:spPr/>
      <dgm:t>
        <a:bodyPr/>
        <a:lstStyle/>
        <a:p>
          <a:endParaRPr lang="en-US"/>
        </a:p>
      </dgm:t>
    </dgm:pt>
    <dgm:pt modelId="{0F18CFE7-8D90-4246-BB58-B2749BD8AA0B}">
      <dgm:prSet phldrT="[Text]"/>
      <dgm:spPr/>
      <dgm:t>
        <a:bodyPr/>
        <a:lstStyle/>
        <a:p>
          <a:r>
            <a:rPr lang="en-US" dirty="0" smtClean="0"/>
            <a:t>Target market</a:t>
          </a:r>
          <a:endParaRPr lang="en-US" dirty="0"/>
        </a:p>
      </dgm:t>
    </dgm:pt>
    <dgm:pt modelId="{42A7DB07-667F-B748-9BEE-A2665E79553A}" type="parTrans" cxnId="{E4AFB4A9-C281-9345-98B4-8E79F090CCC0}">
      <dgm:prSet/>
      <dgm:spPr/>
      <dgm:t>
        <a:bodyPr/>
        <a:lstStyle/>
        <a:p>
          <a:endParaRPr lang="en-US"/>
        </a:p>
      </dgm:t>
    </dgm:pt>
    <dgm:pt modelId="{BB812288-BBD8-6444-B6C0-F8A95A9DC1A7}" type="sibTrans" cxnId="{E4AFB4A9-C281-9345-98B4-8E79F090CCC0}">
      <dgm:prSet/>
      <dgm:spPr/>
      <dgm:t>
        <a:bodyPr/>
        <a:lstStyle/>
        <a:p>
          <a:endParaRPr lang="en-US"/>
        </a:p>
      </dgm:t>
    </dgm:pt>
    <dgm:pt modelId="{01234C5A-D666-2F49-8514-CBDDA6570698}">
      <dgm:prSet phldrT="[Text]"/>
      <dgm:spPr/>
      <dgm:t>
        <a:bodyPr/>
        <a:lstStyle/>
        <a:p>
          <a:r>
            <a:rPr lang="en-US" dirty="0" smtClean="0"/>
            <a:t>15M traditional college students </a:t>
          </a:r>
          <a:endParaRPr lang="en-US" dirty="0"/>
        </a:p>
      </dgm:t>
    </dgm:pt>
    <dgm:pt modelId="{CC5665B9-884F-9647-A6DD-31751DF77EB6}" type="parTrans" cxnId="{D1780CF5-C6AE-274E-9B57-C586E9EB4B63}">
      <dgm:prSet/>
      <dgm:spPr/>
      <dgm:t>
        <a:bodyPr/>
        <a:lstStyle/>
        <a:p>
          <a:endParaRPr lang="en-US"/>
        </a:p>
      </dgm:t>
    </dgm:pt>
    <dgm:pt modelId="{10B02281-E158-FE4E-9BED-C23E02CB07F8}" type="sibTrans" cxnId="{D1780CF5-C6AE-274E-9B57-C586E9EB4B63}">
      <dgm:prSet/>
      <dgm:spPr/>
      <dgm:t>
        <a:bodyPr/>
        <a:lstStyle/>
        <a:p>
          <a:endParaRPr lang="en-US"/>
        </a:p>
      </dgm:t>
    </dgm:pt>
    <dgm:pt modelId="{3AD8BB75-A188-DF40-BCE4-4441B6B43937}">
      <dgm:prSet phldrT="[Text]"/>
      <dgm:spPr/>
      <dgm:t>
        <a:bodyPr/>
        <a:lstStyle/>
        <a:p>
          <a:r>
            <a:rPr lang="en-US" dirty="0" smtClean="0"/>
            <a:t>US K-12 (50M – not all have access to computers yet)</a:t>
          </a:r>
          <a:endParaRPr lang="en-US" dirty="0"/>
        </a:p>
      </dgm:t>
    </dgm:pt>
    <dgm:pt modelId="{F030BF00-9A1A-BE40-8AB1-5A93EF2560E4}" type="parTrans" cxnId="{C4926705-CF13-FC4E-97FE-C41DFAD0CB1B}">
      <dgm:prSet/>
      <dgm:spPr/>
      <dgm:t>
        <a:bodyPr/>
        <a:lstStyle/>
        <a:p>
          <a:endParaRPr lang="en-US"/>
        </a:p>
      </dgm:t>
    </dgm:pt>
    <dgm:pt modelId="{371048DB-06A4-9147-B8A8-A54E6A9AA622}" type="sibTrans" cxnId="{C4926705-CF13-FC4E-97FE-C41DFAD0CB1B}">
      <dgm:prSet/>
      <dgm:spPr/>
      <dgm:t>
        <a:bodyPr/>
        <a:lstStyle/>
        <a:p>
          <a:endParaRPr lang="en-US"/>
        </a:p>
      </dgm:t>
    </dgm:pt>
    <dgm:pt modelId="{6E086DC4-4D3E-6246-93D3-9011B7B18939}">
      <dgm:prSet phldrT="[Text]"/>
      <dgm:spPr/>
      <dgm:t>
        <a:bodyPr/>
        <a:lstStyle/>
        <a:p>
          <a:r>
            <a:rPr lang="en-US" dirty="0" smtClean="0"/>
            <a:t>Online universities and their 7M students</a:t>
          </a:r>
          <a:endParaRPr lang="en-US" dirty="0"/>
        </a:p>
      </dgm:t>
    </dgm:pt>
    <dgm:pt modelId="{D9F9F096-72B6-264E-A71E-EC40C122352A}" type="parTrans" cxnId="{183C5B30-357C-8044-8ED2-A93438BB9DAB}">
      <dgm:prSet/>
      <dgm:spPr/>
      <dgm:t>
        <a:bodyPr/>
        <a:lstStyle/>
        <a:p>
          <a:endParaRPr lang="en-US"/>
        </a:p>
      </dgm:t>
    </dgm:pt>
    <dgm:pt modelId="{59E20A8D-F92B-B94A-9712-D120A1718BF9}" type="sibTrans" cxnId="{183C5B30-357C-8044-8ED2-A93438BB9DAB}">
      <dgm:prSet/>
      <dgm:spPr/>
      <dgm:t>
        <a:bodyPr/>
        <a:lstStyle/>
        <a:p>
          <a:endParaRPr lang="en-US"/>
        </a:p>
      </dgm:t>
    </dgm:pt>
    <dgm:pt modelId="{EAC4A2CB-1CF2-B94E-8C90-373C390C1800}" type="pres">
      <dgm:prSet presAssocID="{E9672234-2F4D-584B-8A1D-510E0265C1EC}" presName="Name0" presStyleCnt="0">
        <dgm:presLayoutVars>
          <dgm:chMax val="7"/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5F75095-470C-C74C-83F7-55CC2FF934E9}" type="pres">
      <dgm:prSet presAssocID="{C9DC032F-9376-D14D-B57F-049CE3708E57}" presName="circle1" presStyleLbl="node1" presStyleIdx="0" presStyleCnt="3" custLinFactNeighborY="-271"/>
      <dgm:spPr/>
      <dgm:t>
        <a:bodyPr/>
        <a:lstStyle/>
        <a:p>
          <a:endParaRPr lang="en-US"/>
        </a:p>
      </dgm:t>
    </dgm:pt>
    <dgm:pt modelId="{8F5E750F-61B9-7E40-9DCC-129689183219}" type="pres">
      <dgm:prSet presAssocID="{C9DC032F-9376-D14D-B57F-049CE3708E57}" presName="space" presStyleCnt="0"/>
      <dgm:spPr/>
    </dgm:pt>
    <dgm:pt modelId="{11CB67F6-97E9-3D49-993C-8C4F7F2C89CA}" type="pres">
      <dgm:prSet presAssocID="{C9DC032F-9376-D14D-B57F-049CE3708E57}" presName="rect1" presStyleLbl="alignAcc1" presStyleIdx="0" presStyleCnt="3"/>
      <dgm:spPr/>
      <dgm:t>
        <a:bodyPr/>
        <a:lstStyle/>
        <a:p>
          <a:endParaRPr lang="en-US"/>
        </a:p>
      </dgm:t>
    </dgm:pt>
    <dgm:pt modelId="{145018A4-10E2-EE4F-AEBC-D9577A98B0E2}" type="pres">
      <dgm:prSet presAssocID="{AF2AB13D-DB66-AB41-B9A8-BEC141E604E9}" presName="vertSpace2" presStyleLbl="node1" presStyleIdx="0" presStyleCnt="3"/>
      <dgm:spPr/>
    </dgm:pt>
    <dgm:pt modelId="{F617CCBD-045E-8A44-A9ED-3A7A079F1ED4}" type="pres">
      <dgm:prSet presAssocID="{AF2AB13D-DB66-AB41-B9A8-BEC141E604E9}" presName="circle2" presStyleLbl="node1" presStyleIdx="1" presStyleCnt="3"/>
      <dgm:spPr/>
    </dgm:pt>
    <dgm:pt modelId="{744E37D1-663F-1F4D-B297-F5D0778BB3E3}" type="pres">
      <dgm:prSet presAssocID="{AF2AB13D-DB66-AB41-B9A8-BEC141E604E9}" presName="rect2" presStyleLbl="alignAcc1" presStyleIdx="1" presStyleCnt="3"/>
      <dgm:spPr/>
      <dgm:t>
        <a:bodyPr/>
        <a:lstStyle/>
        <a:p>
          <a:endParaRPr lang="en-US"/>
        </a:p>
      </dgm:t>
    </dgm:pt>
    <dgm:pt modelId="{8862ABC6-6A35-A644-8CE4-CD1B5B3291B1}" type="pres">
      <dgm:prSet presAssocID="{0F18CFE7-8D90-4246-BB58-B2749BD8AA0B}" presName="vertSpace3" presStyleLbl="node1" presStyleIdx="1" presStyleCnt="3"/>
      <dgm:spPr/>
    </dgm:pt>
    <dgm:pt modelId="{B6591A03-C144-074A-BF07-074E2F55F035}" type="pres">
      <dgm:prSet presAssocID="{0F18CFE7-8D90-4246-BB58-B2749BD8AA0B}" presName="circle3" presStyleLbl="node1" presStyleIdx="2" presStyleCnt="3"/>
      <dgm:spPr/>
    </dgm:pt>
    <dgm:pt modelId="{B7B4C6B8-BDB3-B143-94C4-FC74C82C463E}" type="pres">
      <dgm:prSet presAssocID="{0F18CFE7-8D90-4246-BB58-B2749BD8AA0B}" presName="rect3" presStyleLbl="alignAcc1" presStyleIdx="2" presStyleCnt="3"/>
      <dgm:spPr/>
      <dgm:t>
        <a:bodyPr/>
        <a:lstStyle/>
        <a:p>
          <a:endParaRPr lang="en-US"/>
        </a:p>
      </dgm:t>
    </dgm:pt>
    <dgm:pt modelId="{EC297846-CBF1-7E43-B75B-0AEB9A017EFF}" type="pres">
      <dgm:prSet presAssocID="{C9DC032F-9376-D14D-B57F-049CE3708E57}" presName="rect1ParTx" presStyleLbl="alignAcc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BC850B4-CD49-C84F-A315-C4F3D8853D04}" type="pres">
      <dgm:prSet presAssocID="{C9DC032F-9376-D14D-B57F-049CE3708E57}" presName="rect1ChTx" presStyleLbl="alignAcc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075528F-0379-8244-A953-8998C84D1D9E}" type="pres">
      <dgm:prSet presAssocID="{AF2AB13D-DB66-AB41-B9A8-BEC141E604E9}" presName="rect2ParTx" presStyleLbl="alignAcc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E2CEF55-36AA-1446-A66F-E685B9CDA69D}" type="pres">
      <dgm:prSet presAssocID="{AF2AB13D-DB66-AB41-B9A8-BEC141E604E9}" presName="rect2ChTx" presStyleLbl="alignAcc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3794616-64CA-234A-838F-364F1DD2B8CD}" type="pres">
      <dgm:prSet presAssocID="{0F18CFE7-8D90-4246-BB58-B2749BD8AA0B}" presName="rect3ParTx" presStyleLbl="alignAcc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C0CA7A3-9833-5D4A-A99B-DDE22692ACB6}" type="pres">
      <dgm:prSet presAssocID="{0F18CFE7-8D90-4246-BB58-B2749BD8AA0B}" presName="rect3ChTx" presStyleLbl="alignAcc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83C5B30-357C-8044-8ED2-A93438BB9DAB}" srcId="{0F18CFE7-8D90-4246-BB58-B2749BD8AA0B}" destId="{6E086DC4-4D3E-6246-93D3-9011B7B18939}" srcOrd="1" destOrd="0" parTransId="{D9F9F096-72B6-264E-A71E-EC40C122352A}" sibTransId="{59E20A8D-F92B-B94A-9712-D120A1718BF9}"/>
    <dgm:cxn modelId="{A373238E-5DD2-004E-AF4E-C891662323BA}" type="presOf" srcId="{6E086DC4-4D3E-6246-93D3-9011B7B18939}" destId="{7C0CA7A3-9833-5D4A-A99B-DDE22692ACB6}" srcOrd="0" destOrd="1" presId="urn:microsoft.com/office/officeart/2005/8/layout/target3"/>
    <dgm:cxn modelId="{F62EC952-E22B-DF41-A1AC-651529694089}" type="presOf" srcId="{547B9383-EA82-6F45-922A-3A15F726F461}" destId="{6E2CEF55-36AA-1446-A66F-E685B9CDA69D}" srcOrd="0" destOrd="0" presId="urn:microsoft.com/office/officeart/2005/8/layout/target3"/>
    <dgm:cxn modelId="{76558943-58AB-CF42-BE2F-2E27A7F6FCE2}" type="presOf" srcId="{01234C5A-D666-2F49-8514-CBDDA6570698}" destId="{7C0CA7A3-9833-5D4A-A99B-DDE22692ACB6}" srcOrd="0" destOrd="0" presId="urn:microsoft.com/office/officeart/2005/8/layout/target3"/>
    <dgm:cxn modelId="{3D807DC2-676F-5144-BC83-616B3C0BB0AA}" type="presOf" srcId="{C9DC032F-9376-D14D-B57F-049CE3708E57}" destId="{EC297846-CBF1-7E43-B75B-0AEB9A017EFF}" srcOrd="1" destOrd="0" presId="urn:microsoft.com/office/officeart/2005/8/layout/target3"/>
    <dgm:cxn modelId="{ADB9081B-E13C-E046-AAAC-50B422A06E87}" type="presOf" srcId="{AF2AB13D-DB66-AB41-B9A8-BEC141E604E9}" destId="{2075528F-0379-8244-A953-8998C84D1D9E}" srcOrd="1" destOrd="0" presId="urn:microsoft.com/office/officeart/2005/8/layout/target3"/>
    <dgm:cxn modelId="{FEAD9ED2-9F85-6141-BDFD-8F3E8C197D08}" type="presOf" srcId="{AF2AB13D-DB66-AB41-B9A8-BEC141E604E9}" destId="{744E37D1-663F-1F4D-B297-F5D0778BB3E3}" srcOrd="0" destOrd="0" presId="urn:microsoft.com/office/officeart/2005/8/layout/target3"/>
    <dgm:cxn modelId="{DC742A15-4960-664D-949F-A818D472E9ED}" type="presOf" srcId="{F3B47666-7088-4A47-A28A-A17F77C0F990}" destId="{6BC850B4-CD49-C84F-A315-C4F3D8853D04}" srcOrd="0" destOrd="0" presId="urn:microsoft.com/office/officeart/2005/8/layout/target3"/>
    <dgm:cxn modelId="{E4AFB4A9-C281-9345-98B4-8E79F090CCC0}" srcId="{E9672234-2F4D-584B-8A1D-510E0265C1EC}" destId="{0F18CFE7-8D90-4246-BB58-B2749BD8AA0B}" srcOrd="2" destOrd="0" parTransId="{42A7DB07-667F-B748-9BEE-A2665E79553A}" sibTransId="{BB812288-BBD8-6444-B6C0-F8A95A9DC1A7}"/>
    <dgm:cxn modelId="{D1780CF5-C6AE-274E-9B57-C586E9EB4B63}" srcId="{0F18CFE7-8D90-4246-BB58-B2749BD8AA0B}" destId="{01234C5A-D666-2F49-8514-CBDDA6570698}" srcOrd="0" destOrd="0" parTransId="{CC5665B9-884F-9647-A6DD-31751DF77EB6}" sibTransId="{10B02281-E158-FE4E-9BED-C23E02CB07F8}"/>
    <dgm:cxn modelId="{C4926705-CF13-FC4E-97FE-C41DFAD0CB1B}" srcId="{AF2AB13D-DB66-AB41-B9A8-BEC141E604E9}" destId="{3AD8BB75-A188-DF40-BCE4-4441B6B43937}" srcOrd="1" destOrd="0" parTransId="{F030BF00-9A1A-BE40-8AB1-5A93EF2560E4}" sibTransId="{371048DB-06A4-9147-B8A8-A54E6A9AA622}"/>
    <dgm:cxn modelId="{1CEBF966-FFDD-374B-B11C-73B110335B3E}" srcId="{C9DC032F-9376-D14D-B57F-049CE3708E57}" destId="{E74A7011-550F-BA49-B686-E9E210617F3A}" srcOrd="1" destOrd="0" parTransId="{614330AB-774E-AD43-A9EB-461D1F319DBE}" sibTransId="{021B7D52-443F-1741-942F-8E3BDF666BDE}"/>
    <dgm:cxn modelId="{3938CD3C-CA22-8E4E-8381-4BFA18620CD8}" type="presOf" srcId="{E74A7011-550F-BA49-B686-E9E210617F3A}" destId="{6BC850B4-CD49-C84F-A315-C4F3D8853D04}" srcOrd="0" destOrd="1" presId="urn:microsoft.com/office/officeart/2005/8/layout/target3"/>
    <dgm:cxn modelId="{723D5AB6-AC5B-314D-A1F5-81ADE56CEF2A}" srcId="{C9DC032F-9376-D14D-B57F-049CE3708E57}" destId="{F3B47666-7088-4A47-A28A-A17F77C0F990}" srcOrd="0" destOrd="0" parTransId="{F8F00E59-8E67-8147-80CB-10520A448870}" sibTransId="{C41F4A54-6313-C848-8F62-6183B249449E}"/>
    <dgm:cxn modelId="{BD483ED3-DC6E-A249-9638-FB6D87C6E1D7}" srcId="{AF2AB13D-DB66-AB41-B9A8-BEC141E604E9}" destId="{547B9383-EA82-6F45-922A-3A15F726F461}" srcOrd="0" destOrd="0" parTransId="{288750EE-A036-1E42-A52D-CC668382C424}" sibTransId="{A6F0F149-68A0-BA44-B2A9-EED90180D49A}"/>
    <dgm:cxn modelId="{BD1D4E47-3431-8C4B-BC96-2675EB126581}" type="presOf" srcId="{3AD8BB75-A188-DF40-BCE4-4441B6B43937}" destId="{6E2CEF55-36AA-1446-A66F-E685B9CDA69D}" srcOrd="0" destOrd="1" presId="urn:microsoft.com/office/officeart/2005/8/layout/target3"/>
    <dgm:cxn modelId="{470665FF-D1BA-4D45-B2FA-2DCFD50CE073}" type="presOf" srcId="{0F18CFE7-8D90-4246-BB58-B2749BD8AA0B}" destId="{B7B4C6B8-BDB3-B143-94C4-FC74C82C463E}" srcOrd="0" destOrd="0" presId="urn:microsoft.com/office/officeart/2005/8/layout/target3"/>
    <dgm:cxn modelId="{96FDF8F0-413B-E04C-9228-31F2BF84AD58}" type="presOf" srcId="{0F18CFE7-8D90-4246-BB58-B2749BD8AA0B}" destId="{53794616-64CA-234A-838F-364F1DD2B8CD}" srcOrd="1" destOrd="0" presId="urn:microsoft.com/office/officeart/2005/8/layout/target3"/>
    <dgm:cxn modelId="{90882C7F-B941-864F-B808-E5A94EAE9F3C}" type="presOf" srcId="{C9DC032F-9376-D14D-B57F-049CE3708E57}" destId="{11CB67F6-97E9-3D49-993C-8C4F7F2C89CA}" srcOrd="0" destOrd="0" presId="urn:microsoft.com/office/officeart/2005/8/layout/target3"/>
    <dgm:cxn modelId="{6AED9512-0E37-7E4F-9915-9E498B2C0038}" type="presOf" srcId="{E9672234-2F4D-584B-8A1D-510E0265C1EC}" destId="{EAC4A2CB-1CF2-B94E-8C90-373C390C1800}" srcOrd="0" destOrd="0" presId="urn:microsoft.com/office/officeart/2005/8/layout/target3"/>
    <dgm:cxn modelId="{394D8872-DE87-B448-80EB-6FB9CB46A98E}" srcId="{E9672234-2F4D-584B-8A1D-510E0265C1EC}" destId="{AF2AB13D-DB66-AB41-B9A8-BEC141E604E9}" srcOrd="1" destOrd="0" parTransId="{166B84D2-629B-CD48-8429-39CD08E6C171}" sibTransId="{CF9F3837-56C7-2B48-82B9-685D6D0728CD}"/>
    <dgm:cxn modelId="{A43D0F3F-F47C-A947-B6EB-FC114AFE821A}" srcId="{E9672234-2F4D-584B-8A1D-510E0265C1EC}" destId="{C9DC032F-9376-D14D-B57F-049CE3708E57}" srcOrd="0" destOrd="0" parTransId="{BF12A770-5574-EE43-A6E2-A05DEE7F60B5}" sibTransId="{1D92D95A-84AA-2C4D-851D-65FDE79A73C3}"/>
    <dgm:cxn modelId="{109F9CF4-3577-6840-A051-BD8B7DD001E2}" type="presParOf" srcId="{EAC4A2CB-1CF2-B94E-8C90-373C390C1800}" destId="{65F75095-470C-C74C-83F7-55CC2FF934E9}" srcOrd="0" destOrd="0" presId="urn:microsoft.com/office/officeart/2005/8/layout/target3"/>
    <dgm:cxn modelId="{1E0C2186-166B-A944-9963-118F7CEC3B1A}" type="presParOf" srcId="{EAC4A2CB-1CF2-B94E-8C90-373C390C1800}" destId="{8F5E750F-61B9-7E40-9DCC-129689183219}" srcOrd="1" destOrd="0" presId="urn:microsoft.com/office/officeart/2005/8/layout/target3"/>
    <dgm:cxn modelId="{2EFC08D8-1D88-CA42-9E3B-18EE693E610B}" type="presParOf" srcId="{EAC4A2CB-1CF2-B94E-8C90-373C390C1800}" destId="{11CB67F6-97E9-3D49-993C-8C4F7F2C89CA}" srcOrd="2" destOrd="0" presId="urn:microsoft.com/office/officeart/2005/8/layout/target3"/>
    <dgm:cxn modelId="{AB54E39C-BF35-D248-9EC2-029A2A1F5745}" type="presParOf" srcId="{EAC4A2CB-1CF2-B94E-8C90-373C390C1800}" destId="{145018A4-10E2-EE4F-AEBC-D9577A98B0E2}" srcOrd="3" destOrd="0" presId="urn:microsoft.com/office/officeart/2005/8/layout/target3"/>
    <dgm:cxn modelId="{8DBF066F-AF7D-CF4D-A16C-8291E0E074C8}" type="presParOf" srcId="{EAC4A2CB-1CF2-B94E-8C90-373C390C1800}" destId="{F617CCBD-045E-8A44-A9ED-3A7A079F1ED4}" srcOrd="4" destOrd="0" presId="urn:microsoft.com/office/officeart/2005/8/layout/target3"/>
    <dgm:cxn modelId="{A062D11A-31AC-4742-AAA3-770AC88A5A28}" type="presParOf" srcId="{EAC4A2CB-1CF2-B94E-8C90-373C390C1800}" destId="{744E37D1-663F-1F4D-B297-F5D0778BB3E3}" srcOrd="5" destOrd="0" presId="urn:microsoft.com/office/officeart/2005/8/layout/target3"/>
    <dgm:cxn modelId="{345AB86E-791D-274B-A9A2-5956B603EF3D}" type="presParOf" srcId="{EAC4A2CB-1CF2-B94E-8C90-373C390C1800}" destId="{8862ABC6-6A35-A644-8CE4-CD1B5B3291B1}" srcOrd="6" destOrd="0" presId="urn:microsoft.com/office/officeart/2005/8/layout/target3"/>
    <dgm:cxn modelId="{FB7B523D-6584-A541-B50C-354865499092}" type="presParOf" srcId="{EAC4A2CB-1CF2-B94E-8C90-373C390C1800}" destId="{B6591A03-C144-074A-BF07-074E2F55F035}" srcOrd="7" destOrd="0" presId="urn:microsoft.com/office/officeart/2005/8/layout/target3"/>
    <dgm:cxn modelId="{62FEF608-2F05-8741-865A-C5B32F1EA1A6}" type="presParOf" srcId="{EAC4A2CB-1CF2-B94E-8C90-373C390C1800}" destId="{B7B4C6B8-BDB3-B143-94C4-FC74C82C463E}" srcOrd="8" destOrd="0" presId="urn:microsoft.com/office/officeart/2005/8/layout/target3"/>
    <dgm:cxn modelId="{4610521D-6381-7D47-9178-0C9EB5ADFE96}" type="presParOf" srcId="{EAC4A2CB-1CF2-B94E-8C90-373C390C1800}" destId="{EC297846-CBF1-7E43-B75B-0AEB9A017EFF}" srcOrd="9" destOrd="0" presId="urn:microsoft.com/office/officeart/2005/8/layout/target3"/>
    <dgm:cxn modelId="{6242F52C-C415-B143-A3AB-0CAFD0AA63BC}" type="presParOf" srcId="{EAC4A2CB-1CF2-B94E-8C90-373C390C1800}" destId="{6BC850B4-CD49-C84F-A315-C4F3D8853D04}" srcOrd="10" destOrd="0" presId="urn:microsoft.com/office/officeart/2005/8/layout/target3"/>
    <dgm:cxn modelId="{6A2235DF-0F4A-894B-8EAB-31EFE2DF6E37}" type="presParOf" srcId="{EAC4A2CB-1CF2-B94E-8C90-373C390C1800}" destId="{2075528F-0379-8244-A953-8998C84D1D9E}" srcOrd="11" destOrd="0" presId="urn:microsoft.com/office/officeart/2005/8/layout/target3"/>
    <dgm:cxn modelId="{7B1BBB44-E82D-CD44-82D8-47640C00F1F9}" type="presParOf" srcId="{EAC4A2CB-1CF2-B94E-8C90-373C390C1800}" destId="{6E2CEF55-36AA-1446-A66F-E685B9CDA69D}" srcOrd="12" destOrd="0" presId="urn:microsoft.com/office/officeart/2005/8/layout/target3"/>
    <dgm:cxn modelId="{04EB9A3B-FC93-3B43-8755-C9FD2B202C26}" type="presParOf" srcId="{EAC4A2CB-1CF2-B94E-8C90-373C390C1800}" destId="{53794616-64CA-234A-838F-364F1DD2B8CD}" srcOrd="13" destOrd="0" presId="urn:microsoft.com/office/officeart/2005/8/layout/target3"/>
    <dgm:cxn modelId="{E8A745EC-3457-794E-9924-CA8BE97D6467}" type="presParOf" srcId="{EAC4A2CB-1CF2-B94E-8C90-373C390C1800}" destId="{7C0CA7A3-9833-5D4A-A99B-DDE22692ACB6}" srcOrd="14" destOrd="0" presId="urn:microsoft.com/office/officeart/2005/8/layout/targe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F75095-470C-C74C-83F7-55CC2FF934E9}">
      <dsp:nvSpPr>
        <dsp:cNvPr id="0" name=""/>
        <dsp:cNvSpPr/>
      </dsp:nvSpPr>
      <dsp:spPr>
        <a:xfrm>
          <a:off x="0" y="-11877"/>
          <a:ext cx="4382799" cy="4382799"/>
        </a:xfrm>
        <a:prstGeom prst="pie">
          <a:avLst>
            <a:gd name="adj1" fmla="val 5400000"/>
            <a:gd name="adj2" fmla="val 1620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1CB67F6-97E9-3D49-993C-8C4F7F2C89CA}">
      <dsp:nvSpPr>
        <dsp:cNvPr id="0" name=""/>
        <dsp:cNvSpPr/>
      </dsp:nvSpPr>
      <dsp:spPr>
        <a:xfrm>
          <a:off x="2191399" y="0"/>
          <a:ext cx="6038200" cy="438279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/>
            <a:t>Total available market</a:t>
          </a:r>
          <a:endParaRPr lang="en-US" sz="3000" kern="1200" dirty="0"/>
        </a:p>
      </dsp:txBody>
      <dsp:txXfrm>
        <a:off x="2191399" y="0"/>
        <a:ext cx="3019100" cy="1314842"/>
      </dsp:txXfrm>
    </dsp:sp>
    <dsp:sp modelId="{F617CCBD-045E-8A44-A9ED-3A7A079F1ED4}">
      <dsp:nvSpPr>
        <dsp:cNvPr id="0" name=""/>
        <dsp:cNvSpPr/>
      </dsp:nvSpPr>
      <dsp:spPr>
        <a:xfrm>
          <a:off x="766991" y="1314842"/>
          <a:ext cx="2848816" cy="2848816"/>
        </a:xfrm>
        <a:prstGeom prst="pie">
          <a:avLst>
            <a:gd name="adj1" fmla="val 5400000"/>
            <a:gd name="adj2" fmla="val 1620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44E37D1-663F-1F4D-B297-F5D0778BB3E3}">
      <dsp:nvSpPr>
        <dsp:cNvPr id="0" name=""/>
        <dsp:cNvSpPr/>
      </dsp:nvSpPr>
      <dsp:spPr>
        <a:xfrm>
          <a:off x="2191399" y="1314842"/>
          <a:ext cx="6038200" cy="2848816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/>
            <a:t>Serviceable available market</a:t>
          </a:r>
          <a:endParaRPr lang="en-US" sz="3000" kern="1200" dirty="0"/>
        </a:p>
      </dsp:txBody>
      <dsp:txXfrm>
        <a:off x="2191399" y="1314842"/>
        <a:ext cx="3019100" cy="1314838"/>
      </dsp:txXfrm>
    </dsp:sp>
    <dsp:sp modelId="{B6591A03-C144-074A-BF07-074E2F55F035}">
      <dsp:nvSpPr>
        <dsp:cNvPr id="0" name=""/>
        <dsp:cNvSpPr/>
      </dsp:nvSpPr>
      <dsp:spPr>
        <a:xfrm>
          <a:off x="1533980" y="2629680"/>
          <a:ext cx="1314838" cy="1314838"/>
        </a:xfrm>
        <a:prstGeom prst="pie">
          <a:avLst>
            <a:gd name="adj1" fmla="val 5400000"/>
            <a:gd name="adj2" fmla="val 1620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7B4C6B8-BDB3-B143-94C4-FC74C82C463E}">
      <dsp:nvSpPr>
        <dsp:cNvPr id="0" name=""/>
        <dsp:cNvSpPr/>
      </dsp:nvSpPr>
      <dsp:spPr>
        <a:xfrm>
          <a:off x="2191399" y="2629680"/>
          <a:ext cx="6038200" cy="1314838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/>
            <a:t>Target market</a:t>
          </a:r>
          <a:endParaRPr lang="en-US" sz="3000" kern="1200" dirty="0"/>
        </a:p>
      </dsp:txBody>
      <dsp:txXfrm>
        <a:off x="2191399" y="2629680"/>
        <a:ext cx="3019100" cy="1314838"/>
      </dsp:txXfrm>
    </dsp:sp>
    <dsp:sp modelId="{6BC850B4-CD49-C84F-A315-C4F3D8853D04}">
      <dsp:nvSpPr>
        <dsp:cNvPr id="0" name=""/>
        <dsp:cNvSpPr/>
      </dsp:nvSpPr>
      <dsp:spPr>
        <a:xfrm>
          <a:off x="5210499" y="0"/>
          <a:ext cx="3019100" cy="1314842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dirty="0" smtClean="0"/>
            <a:t>Worldwide college students (151M undergrad, 10.8M grad)</a:t>
          </a:r>
          <a:endParaRPr 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dirty="0" smtClean="0"/>
            <a:t>K-12 students (750M worldwide)</a:t>
          </a:r>
          <a:endParaRPr lang="en-US" sz="1700" kern="1200" dirty="0"/>
        </a:p>
      </dsp:txBody>
      <dsp:txXfrm>
        <a:off x="5210499" y="0"/>
        <a:ext cx="3019100" cy="1314842"/>
      </dsp:txXfrm>
    </dsp:sp>
    <dsp:sp modelId="{6E2CEF55-36AA-1446-A66F-E685B9CDA69D}">
      <dsp:nvSpPr>
        <dsp:cNvPr id="0" name=""/>
        <dsp:cNvSpPr/>
      </dsp:nvSpPr>
      <dsp:spPr>
        <a:xfrm>
          <a:off x="5210499" y="1314842"/>
          <a:ext cx="3019100" cy="1314838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dirty="0" smtClean="0"/>
            <a:t>US college students (21M undergrad, 2.7M grad))</a:t>
          </a:r>
          <a:endParaRPr 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dirty="0" smtClean="0"/>
            <a:t>US K-12 (50M – not all have access to computers yet)</a:t>
          </a:r>
          <a:endParaRPr lang="en-US" sz="1700" kern="1200" dirty="0"/>
        </a:p>
      </dsp:txBody>
      <dsp:txXfrm>
        <a:off x="5210499" y="1314842"/>
        <a:ext cx="3019100" cy="1314838"/>
      </dsp:txXfrm>
    </dsp:sp>
    <dsp:sp modelId="{7C0CA7A3-9833-5D4A-A99B-DDE22692ACB6}">
      <dsp:nvSpPr>
        <dsp:cNvPr id="0" name=""/>
        <dsp:cNvSpPr/>
      </dsp:nvSpPr>
      <dsp:spPr>
        <a:xfrm>
          <a:off x="5210499" y="2629680"/>
          <a:ext cx="3019100" cy="1314838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dirty="0" smtClean="0"/>
            <a:t>15M traditional college students </a:t>
          </a:r>
          <a:endParaRPr 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dirty="0" smtClean="0"/>
            <a:t>Online universities and their 7M students</a:t>
          </a:r>
          <a:endParaRPr lang="en-US" sz="1700" kern="1200" dirty="0"/>
        </a:p>
      </dsp:txBody>
      <dsp:txXfrm>
        <a:off x="5210499" y="2629680"/>
        <a:ext cx="3019100" cy="131483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target3">
  <dgm:title val=""/>
  <dgm:desc val=""/>
  <dgm:catLst>
    <dgm:cat type="relationship" pri="11000"/>
    <dgm:cat type="list" pri="22000"/>
    <dgm:cat type="convert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clrData>
  <dgm:layoutNode name="Name0">
    <dgm:varLst>
      <dgm:chMax val="7"/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1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l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l" for="ch" forName="rect7" refType="r" refFor="ch" refForName="space"/>
              <dgm:constr type="r" for="ch" forName="rect7" refType="w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l" for="ch" forName="rect7ParTx" refType="r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l" for="ch" forName="rect7ChTx" refType="r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l" for="ch" forName="rect7ParTxNoCh" refType="r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11">
            <dgm:constrLst/>
          </dgm:else>
        </dgm:choose>
      </dgm:if>
      <dgm:else name="Name12">
        <dgm:choose name="Name13">
          <dgm:if name="Name1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1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1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1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1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1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2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r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r" for="ch" forName="rect7" refType="l" refFor="ch" refForName="space"/>
              <dgm:constr type="l" for="ch" forName="rect7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r" for="ch" forName="rect7ParTx" refType="l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r" for="ch" forName="rect7ChTx" refType="l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r" for="ch" forName="rect7ParTxNoCh" refType="l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21">
            <dgm:constrLst/>
          </dgm:else>
        </dgm:choose>
      </dgm:else>
    </dgm:choose>
    <dgm:ruleLst/>
    <dgm:forEach name="Name22" axis="ch" ptType="node" cnt="1">
      <dgm:layoutNode name="circle1" styleLbl="node1">
        <dgm:alg type="sp"/>
        <dgm:choose name="Name23">
          <dgm:if name="Name2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rect1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26" axis="ch" ptType="node" st="2" cnt="1">
      <dgm:layoutNode name="vertSpace2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2" styleLbl="node1">
        <dgm:alg type="sp"/>
        <dgm:choose name="Name27">
          <dgm:if name="Name2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2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0" axis="ch" ptType="node" st="3" cnt="1">
      <dgm:layoutNode name="vertSpace3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3" styleLbl="node1">
        <dgm:alg type="sp"/>
        <dgm:choose name="Name31">
          <dgm:if name="Name32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3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3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4" axis="ch" ptType="node" st="4" cnt="1">
      <dgm:layoutNode name="vertSpace4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4" styleLbl="node1">
        <dgm:alg type="sp"/>
        <dgm:choose name="Name35">
          <dgm:if name="Name36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7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4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8" axis="ch" ptType="node" st="5" cnt="1">
      <dgm:layoutNode name="vertSpace5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5" styleLbl="node1">
        <dgm:alg type="sp"/>
        <dgm:choose name="Name39">
          <dgm:if name="Name40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1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5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2" axis="ch" ptType="node" st="6" cnt="1">
      <dgm:layoutNode name="vertSpace6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6" styleLbl="node1">
        <dgm:alg type="sp"/>
        <dgm:choose name="Name43">
          <dgm:if name="Name4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6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6" axis="ch" ptType="node" st="7" cnt="1">
      <dgm:layoutNode name="vertSpace7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7" styleLbl="node1">
        <dgm:alg type="sp"/>
        <dgm:choose name="Name47">
          <dgm:if name="Name4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7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50" axis="ch" ptType="node" cnt="1">
      <dgm:choose name="Name51">
        <dgm:if name="Name52" axis="root des" ptType="all node" func="maxDepth" op="gte" val="2">
          <dgm:layoutNode name="rect1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1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3">
          <dgm:layoutNode name="rect1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4" axis="ch" ptType="node" st="2" cnt="1">
      <dgm:choose name="Name55">
        <dgm:if name="Name56" axis="root des" ptType="all node" func="maxDepth" op="gte" val="2">
          <dgm:layoutNode name="rect2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2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7">
          <dgm:layoutNode name="rect2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8" axis="ch" ptType="node" st="3" cnt="1">
      <dgm:choose name="Name59">
        <dgm:if name="Name60" axis="root des" ptType="all node" func="maxDepth" op="gte" val="2">
          <dgm:layoutNode name="rect3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3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1">
          <dgm:layoutNode name="rect3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2" axis="ch" ptType="node" st="4" cnt="1">
      <dgm:choose name="Name63">
        <dgm:if name="Name64" axis="root des" ptType="all node" func="maxDepth" op="gte" val="2">
          <dgm:layoutNode name="rect4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4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5">
          <dgm:layoutNode name="rect4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6" axis="ch" ptType="node" st="5" cnt="1">
      <dgm:choose name="Name67">
        <dgm:if name="Name68" axis="root des" ptType="all node" func="maxDepth" op="gte" val="2">
          <dgm:layoutNode name="rect5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5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9">
          <dgm:layoutNode name="rect5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0" axis="ch" ptType="node" st="6" cnt="1">
      <dgm:choose name="Name71">
        <dgm:if name="Name72" axis="root des" ptType="all node" func="maxDepth" op="gte" val="2">
          <dgm:layoutNode name="rect6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6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3">
          <dgm:layoutNode name="rect6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4" axis="ch" ptType="node" st="7" cnt="1">
      <dgm:choose name="Name75">
        <dgm:if name="Name76" axis="root des" ptType="all node" func="maxDepth" op="gte" val="2">
          <dgm:layoutNode name="rect7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7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7">
          <dgm:layoutNode name="rect7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8DB0DF-FBE1-044C-8ED5-0E1388C83826}" type="datetimeFigureOut">
              <a:rPr lang="en-US" smtClean="0"/>
              <a:t>1/9/14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DF9F3D-FD42-6E44-8DED-488779E9BA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67094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743AF5C5-AB92-8B4D-BA59-ED3B53155764}" type="datetimeFigureOut">
              <a:rPr lang="en-US" smtClean="0"/>
              <a:pPr/>
              <a:t>1/9/14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CONFIDENTIAL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C4F652C2-2D36-E54E-9D69-2A9FD28C14C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2025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AF5C5-AB92-8B4D-BA59-ED3B53155764}" type="datetimeFigureOut">
              <a:rPr lang="en-US" smtClean="0"/>
              <a:t>1/9/14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CONFIDENTIAL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652C2-2D36-E54E-9D69-2A9FD28C14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0607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AF5C5-AB92-8B4D-BA59-ED3B53155764}" type="datetimeFigureOut">
              <a:rPr lang="en-US" smtClean="0"/>
              <a:t>1/9/14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CONFIDENTIAL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652C2-2D36-E54E-9D69-2A9FD28C14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204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-1"/>
            <a:ext cx="9144000" cy="1514163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2296" y="201372"/>
            <a:ext cx="7807499" cy="1143000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43AF5C5-AB92-8B4D-BA59-ED3B53155764}" type="datetimeFigureOut">
              <a:rPr lang="en-US" smtClean="0"/>
              <a:pPr/>
              <a:t>1/9/14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CONFIDENTIAL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4F652C2-2D36-E54E-9D69-2A9FD28C14C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 descr="StudySauce Logo2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255" y="201372"/>
            <a:ext cx="1031806" cy="1078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2139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AF5C5-AB92-8B4D-BA59-ED3B53155764}" type="datetimeFigureOut">
              <a:rPr lang="en-US" smtClean="0"/>
              <a:t>1/9/14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CONFIDENTIAL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652C2-2D36-E54E-9D69-2A9FD28C14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5701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AF5C5-AB92-8B4D-BA59-ED3B53155764}" type="datetimeFigureOut">
              <a:rPr lang="en-US" smtClean="0"/>
              <a:t>1/9/14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CONFIDENTIAL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652C2-2D36-E54E-9D69-2A9FD28C14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3338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AF5C5-AB92-8B4D-BA59-ED3B53155764}" type="datetimeFigureOut">
              <a:rPr lang="en-US" smtClean="0"/>
              <a:t>1/9/14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CONFIDENTIAL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652C2-2D36-E54E-9D69-2A9FD28C14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649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AF5C5-AB92-8B4D-BA59-ED3B53155764}" type="datetimeFigureOut">
              <a:rPr lang="en-US" smtClean="0"/>
              <a:t>1/9/14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CONFIDENTIAL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652C2-2D36-E54E-9D69-2A9FD28C14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0970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AF5C5-AB92-8B4D-BA59-ED3B53155764}" type="datetimeFigureOut">
              <a:rPr lang="en-US" smtClean="0"/>
              <a:t>1/9/14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CONFIDENTIAL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652C2-2D36-E54E-9D69-2A9FD28C14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4844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AF5C5-AB92-8B4D-BA59-ED3B53155764}" type="datetimeFigureOut">
              <a:rPr lang="en-US" smtClean="0"/>
              <a:t>1/9/14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CONFIDENTIAL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652C2-2D36-E54E-9D69-2A9FD28C14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8448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AF5C5-AB92-8B4D-BA59-ED3B53155764}" type="datetimeFigureOut">
              <a:rPr lang="en-US" smtClean="0"/>
              <a:t>1/9/14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CONFIDENTIAL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652C2-2D36-E54E-9D69-2A9FD28C14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2206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3AF5C5-AB92-8B4D-BA59-ED3B53155764}" type="datetimeFigureOut">
              <a:rPr lang="en-US" smtClean="0"/>
              <a:t>1/9/14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/>
              <a:t>CONFIDENTIAL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F652C2-2D36-E54E-9D69-2A9FD28C14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3186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emf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tags" Target="../tags/tag23.xml"/><Relationship Id="rId4" Type="http://schemas.openxmlformats.org/officeDocument/2006/relationships/tags" Target="../tags/tag24.xml"/><Relationship Id="rId5" Type="http://schemas.openxmlformats.org/officeDocument/2006/relationships/tags" Target="../tags/tag25.xml"/><Relationship Id="rId6" Type="http://schemas.openxmlformats.org/officeDocument/2006/relationships/tags" Target="../tags/tag26.xml"/><Relationship Id="rId7" Type="http://schemas.openxmlformats.org/officeDocument/2006/relationships/tags" Target="../tags/tag27.xml"/><Relationship Id="rId8" Type="http://schemas.openxmlformats.org/officeDocument/2006/relationships/tags" Target="../tags/tag28.xml"/><Relationship Id="rId9" Type="http://schemas.openxmlformats.org/officeDocument/2006/relationships/tags" Target="../tags/tag29.xml"/><Relationship Id="rId10" Type="http://schemas.openxmlformats.org/officeDocument/2006/relationships/tags" Target="../tags/tag30.xml"/><Relationship Id="rId11" Type="http://schemas.openxmlformats.org/officeDocument/2006/relationships/slideLayout" Target="../slideLayouts/slideLayout2.xml"/><Relationship Id="rId1" Type="http://schemas.openxmlformats.org/officeDocument/2006/relationships/tags" Target="../tags/tag21.xml"/><Relationship Id="rId2" Type="http://schemas.openxmlformats.org/officeDocument/2006/relationships/tags" Target="../tags/tag2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8" Type="http://schemas.openxmlformats.org/officeDocument/2006/relationships/image" Target="../media/image18.png"/><Relationship Id="rId9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4" Type="http://schemas.openxmlformats.org/officeDocument/2006/relationships/tags" Target="../tags/tag4.xml"/><Relationship Id="rId5" Type="http://schemas.openxmlformats.org/officeDocument/2006/relationships/tags" Target="../tags/tag5.xml"/><Relationship Id="rId6" Type="http://schemas.openxmlformats.org/officeDocument/2006/relationships/tags" Target="../tags/tag6.xml"/><Relationship Id="rId7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2" Type="http://schemas.openxmlformats.org/officeDocument/2006/relationships/tags" Target="../tags/tag2.xml"/></Relationships>
</file>

<file path=ppt/slides/_rels/slide9.xml.rels><?xml version="1.0" encoding="UTF-8" standalone="yes"?>
<Relationships xmlns="http://schemas.openxmlformats.org/package/2006/relationships"><Relationship Id="rId11" Type="http://schemas.openxmlformats.org/officeDocument/2006/relationships/tags" Target="../tags/tag17.xml"/><Relationship Id="rId12" Type="http://schemas.openxmlformats.org/officeDocument/2006/relationships/tags" Target="../tags/tag18.xml"/><Relationship Id="rId13" Type="http://schemas.openxmlformats.org/officeDocument/2006/relationships/tags" Target="../tags/tag19.xml"/><Relationship Id="rId14" Type="http://schemas.openxmlformats.org/officeDocument/2006/relationships/tags" Target="../tags/tag20.xml"/><Relationship Id="rId15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2" Type="http://schemas.openxmlformats.org/officeDocument/2006/relationships/tags" Target="../tags/tag8.xml"/><Relationship Id="rId3" Type="http://schemas.openxmlformats.org/officeDocument/2006/relationships/tags" Target="../tags/tag9.xml"/><Relationship Id="rId4" Type="http://schemas.openxmlformats.org/officeDocument/2006/relationships/tags" Target="../tags/tag10.xml"/><Relationship Id="rId5" Type="http://schemas.openxmlformats.org/officeDocument/2006/relationships/tags" Target="../tags/tag11.xml"/><Relationship Id="rId6" Type="http://schemas.openxmlformats.org/officeDocument/2006/relationships/tags" Target="../tags/tag12.xml"/><Relationship Id="rId7" Type="http://schemas.openxmlformats.org/officeDocument/2006/relationships/tags" Target="../tags/tag13.xml"/><Relationship Id="rId8" Type="http://schemas.openxmlformats.org/officeDocument/2006/relationships/tags" Target="../tags/tag14.xml"/><Relationship Id="rId9" Type="http://schemas.openxmlformats.org/officeDocument/2006/relationships/tags" Target="../tags/tag15.xml"/><Relationship Id="rId10" Type="http://schemas.openxmlformats.org/officeDocument/2006/relationships/tags" Target="../tags/tag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52316" y="2130425"/>
            <a:ext cx="6305884" cy="1470025"/>
          </a:xfrm>
        </p:spPr>
        <p:txBody>
          <a:bodyPr>
            <a:normAutofit/>
          </a:bodyPr>
          <a:lstStyle/>
          <a:p>
            <a:r>
              <a:rPr lang="en-US" sz="7200" b="1" dirty="0" smtClean="0">
                <a:latin typeface="Arial"/>
                <a:cs typeface="Arial"/>
              </a:rPr>
              <a:t>Study</a:t>
            </a:r>
            <a:r>
              <a:rPr lang="en-US" sz="7200" dirty="0" smtClean="0">
                <a:solidFill>
                  <a:schemeClr val="bg1"/>
                </a:solidFill>
                <a:latin typeface="Arial"/>
                <a:cs typeface="Arial"/>
              </a:rPr>
              <a:t>Sauce</a:t>
            </a:r>
            <a:endParaRPr lang="en-US" sz="72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Investor presentation</a:t>
            </a:r>
          </a:p>
          <a:p>
            <a:r>
              <a:rPr lang="en-US" sz="2400" dirty="0" smtClean="0"/>
              <a:t>January 2014</a:t>
            </a:r>
            <a:endParaRPr lang="en-US" sz="2400" dirty="0"/>
          </a:p>
        </p:txBody>
      </p:sp>
      <p:pic>
        <p:nvPicPr>
          <p:cNvPr id="6" name="Picture 5" descr="StudySauce Logo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912" y="2036857"/>
            <a:ext cx="1461227" cy="1527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8694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 smtClean="0"/>
              <a:t>Our go to market strategy will use multiple channels</a:t>
            </a:r>
            <a:endParaRPr lang="en-US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1714949" y="1518414"/>
            <a:ext cx="36172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Target customer</a:t>
            </a:r>
            <a:endParaRPr lang="en-US" sz="16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5397924" y="1518414"/>
            <a:ext cx="36172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Promotion approach</a:t>
            </a:r>
            <a:endParaRPr lang="en-US" sz="1600" b="1" dirty="0"/>
          </a:p>
        </p:txBody>
      </p:sp>
      <p:sp>
        <p:nvSpPr>
          <p:cNvPr id="6" name="Rectangle 5"/>
          <p:cNvSpPr/>
          <p:nvPr/>
        </p:nvSpPr>
        <p:spPr>
          <a:xfrm>
            <a:off x="144759" y="1950691"/>
            <a:ext cx="1466272" cy="796636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sz="1600" dirty="0" smtClean="0">
                <a:solidFill>
                  <a:schemeClr val="bg1"/>
                </a:solidFill>
              </a:rPr>
              <a:t>Students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714949" y="1950690"/>
            <a:ext cx="361726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 dirty="0" smtClean="0"/>
              <a:t>Good students want to improve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 smtClean="0"/>
              <a:t>Struggling students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 smtClean="0"/>
              <a:t>Students that want to involve parents (for a variety of reasons)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97924" y="1950690"/>
            <a:ext cx="361726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 dirty="0" smtClean="0"/>
              <a:t>Social sharing, social ads, deals for students in exchange for logging study hours (e.g., $10 off at Chili’s)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 smtClean="0"/>
              <a:t>Referral program allows students to benefit from getting friends to join</a:t>
            </a:r>
            <a:endParaRPr lang="en-US" sz="1600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714949" y="1876201"/>
            <a:ext cx="3617265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5404094" y="1876201"/>
            <a:ext cx="3617265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44759" y="1518414"/>
            <a:ext cx="14662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Channel</a:t>
            </a:r>
            <a:endParaRPr lang="en-US" sz="1600" b="1" dirty="0"/>
          </a:p>
        </p:txBody>
      </p:sp>
      <p:cxnSp>
        <p:nvCxnSpPr>
          <p:cNvPr id="13" name="Straight Connector 12"/>
          <p:cNvCxnSpPr/>
          <p:nvPr/>
        </p:nvCxnSpPr>
        <p:spPr>
          <a:xfrm>
            <a:off x="144759" y="1876201"/>
            <a:ext cx="1466272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144759" y="3270409"/>
            <a:ext cx="1466272" cy="796636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sz="1600" dirty="0" smtClean="0">
                <a:solidFill>
                  <a:schemeClr val="bg1"/>
                </a:solidFill>
              </a:rPr>
              <a:t>Parents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714949" y="3270408"/>
            <a:ext cx="361726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 dirty="0" smtClean="0"/>
              <a:t>Middle to upper class parents with students away at college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 smtClean="0"/>
              <a:t>Primarily mothers (more responsive demographic)</a:t>
            </a:r>
            <a:endParaRPr lang="en-US" sz="1600" dirty="0"/>
          </a:p>
        </p:txBody>
      </p:sp>
      <p:sp>
        <p:nvSpPr>
          <p:cNvPr id="17" name="TextBox 16"/>
          <p:cNvSpPr txBox="1"/>
          <p:nvPr/>
        </p:nvSpPr>
        <p:spPr>
          <a:xfrm>
            <a:off x="5397924" y="3270408"/>
            <a:ext cx="361726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 dirty="0" smtClean="0"/>
              <a:t>Social ads on FB</a:t>
            </a:r>
            <a:r>
              <a:rPr lang="en-US" sz="1600" dirty="0"/>
              <a:t>, mother groups, </a:t>
            </a:r>
            <a:r>
              <a:rPr lang="en-US" sz="1600" dirty="0" smtClean="0"/>
              <a:t>advertorials, PR, affiliate programs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 smtClean="0"/>
              <a:t>Provide ability to help students from a distance</a:t>
            </a:r>
            <a:endParaRPr lang="en-US" sz="1600" dirty="0"/>
          </a:p>
        </p:txBody>
      </p:sp>
      <p:sp>
        <p:nvSpPr>
          <p:cNvPr id="18" name="Rectangle 17"/>
          <p:cNvSpPr/>
          <p:nvPr/>
        </p:nvSpPr>
        <p:spPr>
          <a:xfrm>
            <a:off x="144759" y="4382392"/>
            <a:ext cx="1466272" cy="796636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sz="1600" dirty="0" smtClean="0">
                <a:solidFill>
                  <a:schemeClr val="bg1"/>
                </a:solidFill>
              </a:rPr>
              <a:t>Non-profit universities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714949" y="4382391"/>
            <a:ext cx="361726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 dirty="0" smtClean="0"/>
              <a:t>Universities seeking to develop their online model</a:t>
            </a:r>
            <a:endParaRPr lang="en-US" sz="1600" dirty="0"/>
          </a:p>
          <a:p>
            <a:pPr marL="285750" indent="-285750">
              <a:buFont typeface="Arial"/>
              <a:buChar char="•"/>
            </a:pPr>
            <a:r>
              <a:rPr lang="en-US" sz="1600" dirty="0" smtClean="0"/>
              <a:t>Universities willing to experiment with new concepts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397924" y="4382391"/>
            <a:ext cx="361726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 dirty="0" smtClean="0"/>
              <a:t>Pilot will target a lesser known program that is willing to run a test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 smtClean="0"/>
              <a:t>Use pilot </a:t>
            </a:r>
            <a:r>
              <a:rPr lang="en-US" sz="1600" dirty="0"/>
              <a:t>d</a:t>
            </a:r>
            <a:r>
              <a:rPr lang="en-US" sz="1600" dirty="0" smtClean="0"/>
              <a:t>ata to pursue larger opportunities based on demonstrable improvement in student performance</a:t>
            </a:r>
            <a:endParaRPr lang="en-US" sz="1600" dirty="0"/>
          </a:p>
        </p:txBody>
      </p:sp>
      <p:sp>
        <p:nvSpPr>
          <p:cNvPr id="24" name="Rectangle 23"/>
          <p:cNvSpPr/>
          <p:nvPr/>
        </p:nvSpPr>
        <p:spPr>
          <a:xfrm>
            <a:off x="144759" y="5732298"/>
            <a:ext cx="1466272" cy="796636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sz="1600" dirty="0" smtClean="0">
                <a:solidFill>
                  <a:schemeClr val="bg1"/>
                </a:solidFill>
              </a:rPr>
              <a:t>For profit universities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714949" y="5732297"/>
            <a:ext cx="361726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 dirty="0" smtClean="0"/>
              <a:t>Online educators seeking to improve retention rate (retention rates are highly correlated with performance; we improve performance) </a:t>
            </a:r>
            <a:endParaRPr lang="en-US" sz="1600" dirty="0"/>
          </a:p>
        </p:txBody>
      </p:sp>
      <p:sp>
        <p:nvSpPr>
          <p:cNvPr id="31" name="TextBox 30"/>
          <p:cNvSpPr txBox="1"/>
          <p:nvPr/>
        </p:nvSpPr>
        <p:spPr>
          <a:xfrm>
            <a:off x="5397924" y="5732297"/>
            <a:ext cx="361726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 dirty="0" smtClean="0"/>
              <a:t>Show results of pilot programs to illustrate savings to universities for increasing retention rate (customer acquisition costs are soaring)</a:t>
            </a:r>
            <a:endParaRPr lang="en-US" sz="1600" dirty="0"/>
          </a:p>
        </p:txBody>
      </p:sp>
      <p:cxnSp>
        <p:nvCxnSpPr>
          <p:cNvPr id="32" name="Straight Connector 31"/>
          <p:cNvCxnSpPr/>
          <p:nvPr/>
        </p:nvCxnSpPr>
        <p:spPr>
          <a:xfrm>
            <a:off x="1714949" y="3282278"/>
            <a:ext cx="7300240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1714949" y="4347626"/>
            <a:ext cx="7300240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1714949" y="5705830"/>
            <a:ext cx="7300240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33425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 smtClean="0"/>
              <a:t>Revenue ramps up significantly in 2016</a:t>
            </a:r>
            <a:endParaRPr lang="en-US" sz="3600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46286303"/>
              </p:ext>
            </p:extLst>
          </p:nvPr>
        </p:nvGraphicFramePr>
        <p:xfrm>
          <a:off x="92598" y="2317604"/>
          <a:ext cx="5278056" cy="30140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Rounded Rectangle 4"/>
          <p:cNvSpPr/>
          <p:nvPr/>
        </p:nvSpPr>
        <p:spPr>
          <a:xfrm>
            <a:off x="5619484" y="1744889"/>
            <a:ext cx="3295839" cy="4975852"/>
          </a:xfrm>
          <a:prstGeom prst="roundRect">
            <a:avLst/>
          </a:prstGeom>
          <a:solidFill>
            <a:schemeClr val="tx1"/>
          </a:solidFill>
          <a:ln w="3810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285750" indent="-285750">
              <a:buFont typeface="Arial"/>
              <a:buChar char="•"/>
            </a:pPr>
            <a:r>
              <a:rPr lang="en-US" dirty="0"/>
              <a:t>R</a:t>
            </a:r>
            <a:r>
              <a:rPr lang="en-US" dirty="0" smtClean="0"/>
              <a:t>evenue is split evenly between B2C and B2B, but B2B overtakes in out years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Breakeven is projected for Q3 2015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Key assumptions include:</a:t>
            </a:r>
          </a:p>
          <a:p>
            <a:pPr marL="742950" lvl="1" indent="-285750">
              <a:buFont typeface="Lucida Grande"/>
              <a:buChar char="-"/>
            </a:pPr>
            <a:r>
              <a:rPr lang="en-US" dirty="0" smtClean="0"/>
              <a:t>2.5% customer conversion rate</a:t>
            </a:r>
          </a:p>
          <a:p>
            <a:pPr marL="742950" lvl="1" indent="-285750">
              <a:buFont typeface="Lucida Grande"/>
              <a:buChar char="-"/>
            </a:pPr>
            <a:r>
              <a:rPr lang="en-US" dirty="0" smtClean="0"/>
              <a:t>Pricing of $10/month or $100/year</a:t>
            </a:r>
          </a:p>
          <a:p>
            <a:pPr marL="742950" lvl="1" indent="-285750">
              <a:buFont typeface="Lucida Grande"/>
              <a:buChar char="-"/>
            </a:pPr>
            <a:r>
              <a:rPr lang="en-US" dirty="0" smtClean="0"/>
              <a:t>75% monthly/25% annual customers</a:t>
            </a:r>
          </a:p>
          <a:p>
            <a:pPr marL="742950" lvl="1" indent="-285750">
              <a:buFont typeface="Lucida Grande"/>
              <a:buChar char="-"/>
            </a:pPr>
            <a:r>
              <a:rPr lang="en-US" dirty="0" smtClean="0"/>
              <a:t>5% monthly churn</a:t>
            </a:r>
          </a:p>
          <a:p>
            <a:pPr marL="742950" lvl="1" indent="-285750">
              <a:buFont typeface="Lucida Grande"/>
              <a:buChar char="-"/>
            </a:pPr>
            <a:r>
              <a:rPr lang="en-US" dirty="0" smtClean="0"/>
              <a:t>CPA average of ~$26</a:t>
            </a:r>
          </a:p>
          <a:p>
            <a:pPr marL="742950" lvl="1" indent="-285750">
              <a:buFont typeface="Lucida Grande"/>
              <a:buChar char="-"/>
            </a:pPr>
            <a:r>
              <a:rPr lang="en-US" dirty="0" smtClean="0"/>
              <a:t>230,000 B2B licensed seats at $10/</a:t>
            </a:r>
            <a:r>
              <a:rPr lang="en-US" dirty="0" err="1" smtClean="0"/>
              <a:t>mo</a:t>
            </a:r>
            <a:r>
              <a:rPr lang="en-US" dirty="0" smtClean="0"/>
              <a:t> by end of 2018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2598" y="1642774"/>
            <a:ext cx="52780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Projected revenue breakdown, 2014-2018</a:t>
            </a:r>
          </a:p>
          <a:p>
            <a:r>
              <a:rPr lang="en-US" dirty="0" smtClean="0"/>
              <a:t>$000s</a:t>
            </a:r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92597" y="2313769"/>
            <a:ext cx="5278056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92597" y="5446528"/>
            <a:ext cx="1547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Expenses</a:t>
            </a:r>
            <a:endParaRPr lang="en-US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954463" y="5446528"/>
            <a:ext cx="984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1,061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618647" y="5446528"/>
            <a:ext cx="984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17,672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4296058" y="5446528"/>
            <a:ext cx="984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34,513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92597" y="5837065"/>
            <a:ext cx="1547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EBITDA</a:t>
            </a:r>
            <a:endParaRPr lang="en-US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954463" y="5837065"/>
            <a:ext cx="984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(589)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2618647" y="5837065"/>
            <a:ext cx="984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3,402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4296058" y="5837065"/>
            <a:ext cx="984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14,384</a:t>
            </a:r>
            <a:endParaRPr lang="en-US" dirty="0"/>
          </a:p>
        </p:txBody>
      </p:sp>
      <p:sp>
        <p:nvSpPr>
          <p:cNvPr id="34" name="Rounded Rectangular Callout 33"/>
          <p:cNvSpPr/>
          <p:nvPr/>
        </p:nvSpPr>
        <p:spPr>
          <a:xfrm>
            <a:off x="965524" y="6323848"/>
            <a:ext cx="3531932" cy="468002"/>
          </a:xfrm>
          <a:prstGeom prst="wedgeRoundRectCallout">
            <a:avLst>
              <a:gd name="adj1" fmla="val -10454"/>
              <a:gd name="adj2" fmla="val -79131"/>
              <a:gd name="adj3" fmla="val 16667"/>
            </a:avLst>
          </a:prstGeom>
          <a:solidFill>
            <a:schemeClr val="tx1"/>
          </a:solidFill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Breakeven projected for Q3 2015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1793772" y="5446528"/>
            <a:ext cx="984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7,646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793772" y="5837065"/>
            <a:ext cx="984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(161)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460409" y="5446528"/>
            <a:ext cx="984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27,695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3460409" y="5837065"/>
            <a:ext cx="984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10,030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90268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dirty="0" smtClean="0"/>
              <a:t>Ed tech is hot and will have exit opportunities</a:t>
            </a:r>
            <a:endParaRPr lang="en-US" sz="3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24671"/>
          </a:xfrm>
        </p:spPr>
        <p:txBody>
          <a:bodyPr>
            <a:normAutofit fontScale="70000" lnSpcReduction="20000"/>
          </a:bodyPr>
          <a:lstStyle/>
          <a:p>
            <a:r>
              <a:rPr lang="en-US" b="1" dirty="0" smtClean="0"/>
              <a:t>Investment levels are at an all time high</a:t>
            </a:r>
          </a:p>
          <a:p>
            <a:pPr lvl="1"/>
            <a:r>
              <a:rPr lang="en-US" dirty="0" smtClean="0"/>
              <a:t>$1.1B invested in </a:t>
            </a:r>
            <a:r>
              <a:rPr lang="en-US" dirty="0" err="1" smtClean="0"/>
              <a:t>ed</a:t>
            </a:r>
            <a:r>
              <a:rPr lang="en-US" dirty="0" smtClean="0"/>
              <a:t> tech startups in 2012</a:t>
            </a:r>
          </a:p>
          <a:p>
            <a:pPr lvl="2"/>
            <a:r>
              <a:rPr lang="en-US" dirty="0" smtClean="0"/>
              <a:t>Huge investment dollars are going into companies trying </a:t>
            </a:r>
            <a:r>
              <a:rPr lang="en-US" dirty="0"/>
              <a:t>to </a:t>
            </a:r>
            <a:r>
              <a:rPr lang="en-US" dirty="0" smtClean="0"/>
              <a:t>revolutionize </a:t>
            </a:r>
            <a:r>
              <a:rPr lang="en-US" dirty="0"/>
              <a:t>content </a:t>
            </a:r>
            <a:r>
              <a:rPr lang="en-US" dirty="0" smtClean="0"/>
              <a:t>delivery (</a:t>
            </a:r>
            <a:r>
              <a:rPr lang="en-US" dirty="0" err="1" smtClean="0"/>
              <a:t>Udemy</a:t>
            </a:r>
            <a:r>
              <a:rPr lang="en-US" dirty="0" smtClean="0"/>
              <a:t>, </a:t>
            </a:r>
            <a:r>
              <a:rPr lang="en-US" dirty="0" err="1" smtClean="0"/>
              <a:t>Udacity</a:t>
            </a:r>
            <a:r>
              <a:rPr lang="en-US" dirty="0" smtClean="0"/>
              <a:t>, Khan Academy, </a:t>
            </a:r>
            <a:r>
              <a:rPr lang="en-US" dirty="0" err="1" smtClean="0"/>
              <a:t>UniversityNow</a:t>
            </a:r>
            <a:r>
              <a:rPr lang="en-US" dirty="0" smtClean="0"/>
              <a:t>, etc.)</a:t>
            </a:r>
          </a:p>
          <a:p>
            <a:pPr lvl="1"/>
            <a:r>
              <a:rPr lang="en-US" dirty="0" smtClean="0"/>
              <a:t>"</a:t>
            </a:r>
            <a:r>
              <a:rPr lang="en-US" dirty="0"/>
              <a:t>The investing community believes that the Internet is hitting </a:t>
            </a:r>
            <a:r>
              <a:rPr lang="en-US" dirty="0" smtClean="0"/>
              <a:t>education</a:t>
            </a:r>
            <a:r>
              <a:rPr lang="en-US" dirty="0"/>
              <a:t>, that education is having its Internet </a:t>
            </a:r>
            <a:r>
              <a:rPr lang="en-US" dirty="0" smtClean="0"/>
              <a:t>moment” - Jose </a:t>
            </a:r>
            <a:r>
              <a:rPr lang="en-US" dirty="0"/>
              <a:t>Ferreira, founder of the interactive-learning company </a:t>
            </a:r>
            <a:r>
              <a:rPr lang="en-US" dirty="0" err="1" smtClean="0"/>
              <a:t>Knewton</a:t>
            </a:r>
            <a:endParaRPr lang="en-US" dirty="0" smtClean="0"/>
          </a:p>
          <a:p>
            <a:r>
              <a:rPr lang="en-US" b="1" dirty="0" smtClean="0"/>
              <a:t>M&amp;A activity is ongoing</a:t>
            </a:r>
          </a:p>
          <a:p>
            <a:pPr lvl="1"/>
            <a:r>
              <a:rPr lang="en-US" dirty="0"/>
              <a:t>Content providers are scrambling to </a:t>
            </a:r>
            <a:r>
              <a:rPr lang="en-US" dirty="0" smtClean="0"/>
              <a:t>modernize</a:t>
            </a:r>
            <a:endParaRPr lang="en-US" dirty="0"/>
          </a:p>
          <a:p>
            <a:pPr lvl="2"/>
            <a:r>
              <a:rPr lang="en-US" dirty="0" err="1"/>
              <a:t>Grockit</a:t>
            </a:r>
            <a:r>
              <a:rPr lang="en-US" dirty="0"/>
              <a:t> acquired by Kaplan – </a:t>
            </a:r>
            <a:r>
              <a:rPr lang="en-US" dirty="0" smtClean="0"/>
              <a:t>(7</a:t>
            </a:r>
            <a:r>
              <a:rPr lang="en-US" dirty="0"/>
              <a:t>/</a:t>
            </a:r>
            <a:r>
              <a:rPr lang="en-US" dirty="0" smtClean="0"/>
              <a:t>13)</a:t>
            </a:r>
            <a:endParaRPr lang="en-US" dirty="0"/>
          </a:p>
          <a:p>
            <a:pPr lvl="2"/>
            <a:r>
              <a:rPr lang="en-US" dirty="0"/>
              <a:t>Princeton Review sold its brand </a:t>
            </a:r>
            <a:r>
              <a:rPr lang="en-US" dirty="0" smtClean="0"/>
              <a:t>(3</a:t>
            </a:r>
            <a:r>
              <a:rPr lang="en-US" dirty="0"/>
              <a:t>/</a:t>
            </a:r>
            <a:r>
              <a:rPr lang="en-US" dirty="0" smtClean="0"/>
              <a:t>12)</a:t>
            </a:r>
            <a:endParaRPr lang="en-US" dirty="0"/>
          </a:p>
          <a:p>
            <a:pPr lvl="1"/>
            <a:r>
              <a:rPr lang="en-US" dirty="0" err="1" smtClean="0"/>
              <a:t>Chegg</a:t>
            </a:r>
            <a:r>
              <a:rPr lang="en-US" dirty="0" smtClean="0"/>
              <a:t> is trying to establish itself as the student ecosystem outside of just text book rentals.</a:t>
            </a:r>
          </a:p>
          <a:p>
            <a:pPr lvl="2"/>
            <a:r>
              <a:rPr lang="en-US" dirty="0" smtClean="0"/>
              <a:t>6 acquisitions since 8/10 (including </a:t>
            </a:r>
            <a:r>
              <a:rPr lang="en-US" dirty="0" err="1" smtClean="0"/>
              <a:t>Notehall</a:t>
            </a:r>
            <a:r>
              <a:rPr lang="en-US" dirty="0" smtClean="0"/>
              <a:t>, a company started in AZ)</a:t>
            </a:r>
          </a:p>
          <a:p>
            <a:r>
              <a:rPr lang="en-US" b="1" dirty="0" smtClean="0"/>
              <a:t>Ed tech companies are starting to list on stock exchanges</a:t>
            </a:r>
          </a:p>
          <a:p>
            <a:pPr lvl="1"/>
            <a:r>
              <a:rPr lang="en-US" dirty="0" err="1" smtClean="0"/>
              <a:t>Chegg</a:t>
            </a:r>
            <a:r>
              <a:rPr lang="en-US" dirty="0" smtClean="0"/>
              <a:t> – $187.5M IPO (11/13/13)</a:t>
            </a:r>
          </a:p>
          <a:p>
            <a:pPr lvl="1"/>
            <a:r>
              <a:rPr lang="en-US" dirty="0" err="1" smtClean="0"/>
              <a:t>Instructure</a:t>
            </a:r>
            <a:r>
              <a:rPr lang="en-US" dirty="0" smtClean="0"/>
              <a:t> (an LMS) is reported to be in the IPO pipeline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7219711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Initial findings are very encouraging.  We need runway to test other key proof points</a:t>
            </a:r>
            <a:endParaRPr lang="en-US" sz="3200" dirty="0"/>
          </a:p>
        </p:txBody>
      </p:sp>
      <p:sp>
        <p:nvSpPr>
          <p:cNvPr id="5" name="TextBox 4"/>
          <p:cNvSpPr txBox="1"/>
          <p:nvPr/>
        </p:nvSpPr>
        <p:spPr>
          <a:xfrm>
            <a:off x="747765" y="2034624"/>
            <a:ext cx="2963119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Identified market gap</a:t>
            </a:r>
          </a:p>
          <a:p>
            <a:endParaRPr lang="en-US" sz="1400" dirty="0" smtClean="0"/>
          </a:p>
          <a:p>
            <a:r>
              <a:rPr lang="en-US" sz="1400" dirty="0" smtClean="0"/>
              <a:t>Customer interest</a:t>
            </a:r>
          </a:p>
          <a:p>
            <a:endParaRPr lang="en-US" sz="1400" dirty="0" smtClean="0"/>
          </a:p>
          <a:p>
            <a:r>
              <a:rPr lang="en-US" sz="1400" dirty="0" smtClean="0"/>
              <a:t>Effective initial acquisition channel</a:t>
            </a:r>
          </a:p>
          <a:p>
            <a:endParaRPr lang="en-US" sz="1400" dirty="0" smtClean="0"/>
          </a:p>
          <a:p>
            <a:r>
              <a:rPr lang="en-US" sz="1400" dirty="0" smtClean="0"/>
              <a:t>User conversion rate</a:t>
            </a:r>
            <a:endParaRPr lang="en-US" sz="1400" dirty="0" smtClean="0"/>
          </a:p>
          <a:p>
            <a:endParaRPr lang="en-US" sz="1400" dirty="0" smtClean="0"/>
          </a:p>
          <a:p>
            <a:r>
              <a:rPr lang="en-US" sz="1400" dirty="0" smtClean="0"/>
              <a:t>Economical user acquisition price</a:t>
            </a:r>
          </a:p>
          <a:p>
            <a:endParaRPr lang="en-US" sz="1400" dirty="0" smtClean="0"/>
          </a:p>
          <a:p>
            <a:r>
              <a:rPr lang="en-US" sz="1400" dirty="0"/>
              <a:t>Customer willingness to pay</a:t>
            </a:r>
          </a:p>
          <a:p>
            <a:endParaRPr lang="en-US" sz="1400" dirty="0" smtClean="0"/>
          </a:p>
          <a:p>
            <a:r>
              <a:rPr lang="en-US" sz="1400" dirty="0" smtClean="0"/>
              <a:t>Positive user first action</a:t>
            </a:r>
          </a:p>
          <a:p>
            <a:endParaRPr lang="en-US" sz="1400" dirty="0" smtClean="0"/>
          </a:p>
          <a:p>
            <a:r>
              <a:rPr lang="en-US" sz="1400" dirty="0" smtClean="0"/>
              <a:t>Returning users</a:t>
            </a:r>
          </a:p>
          <a:p>
            <a:endParaRPr lang="en-US" sz="1400" dirty="0" smtClean="0"/>
          </a:p>
          <a:p>
            <a:r>
              <a:rPr lang="en-US" sz="1400" dirty="0" smtClean="0"/>
              <a:t>Attractive customer conversion rate</a:t>
            </a:r>
          </a:p>
          <a:p>
            <a:endParaRPr lang="en-US" sz="1400" dirty="0" smtClean="0"/>
          </a:p>
          <a:p>
            <a:r>
              <a:rPr lang="en-US" sz="1400" dirty="0" smtClean="0"/>
              <a:t>Acceptable churn rate</a:t>
            </a:r>
          </a:p>
          <a:p>
            <a:endParaRPr lang="en-US" sz="1400" dirty="0" smtClean="0"/>
          </a:p>
          <a:p>
            <a:r>
              <a:rPr lang="en-US" sz="1400" dirty="0" smtClean="0"/>
              <a:t>Product-market fit!!!</a:t>
            </a:r>
            <a:endParaRPr lang="en-US" sz="1400" dirty="0"/>
          </a:p>
        </p:txBody>
      </p:sp>
      <p:sp>
        <p:nvSpPr>
          <p:cNvPr id="6" name="TextBox 5"/>
          <p:cNvSpPr txBox="1"/>
          <p:nvPr/>
        </p:nvSpPr>
        <p:spPr>
          <a:xfrm>
            <a:off x="747765" y="1576056"/>
            <a:ext cx="29631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Proof points</a:t>
            </a:r>
            <a:endParaRPr lang="en-US" sz="14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23519" y="1576056"/>
            <a:ext cx="6654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Status</a:t>
            </a:r>
            <a:endParaRPr lang="en-US" sz="14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3774601" y="2034624"/>
            <a:ext cx="5338711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Accepted problem, no direct competition</a:t>
            </a:r>
          </a:p>
          <a:p>
            <a:endParaRPr lang="en-US" sz="1400" dirty="0"/>
          </a:p>
          <a:p>
            <a:r>
              <a:rPr lang="en-US" sz="1400" dirty="0" smtClean="0"/>
              <a:t>Positive customer interviews, great ad CTR (parents 31X &gt; students)</a:t>
            </a:r>
          </a:p>
          <a:p>
            <a:endParaRPr lang="en-US" sz="1400" dirty="0"/>
          </a:p>
          <a:p>
            <a:r>
              <a:rPr lang="en-US" sz="1400" dirty="0" smtClean="0"/>
              <a:t>$0.75 to drive a visitor to site using FB ads</a:t>
            </a:r>
          </a:p>
          <a:p>
            <a:endParaRPr lang="en-US" sz="1400" dirty="0"/>
          </a:p>
          <a:p>
            <a:r>
              <a:rPr lang="en-US" sz="1400" dirty="0" smtClean="0"/>
              <a:t>25-30% conversion rate for students to join </a:t>
            </a:r>
            <a:r>
              <a:rPr lang="en-US" sz="1400" dirty="0" smtClean="0"/>
              <a:t>site (outstanding)</a:t>
            </a:r>
            <a:endParaRPr lang="en-US" sz="1400" dirty="0" smtClean="0"/>
          </a:p>
          <a:p>
            <a:endParaRPr lang="en-US" sz="1400" dirty="0"/>
          </a:p>
          <a:p>
            <a:r>
              <a:rPr lang="en-US" sz="1400" dirty="0" smtClean="0"/>
              <a:t>New user costs ~$3.25, good channel to rapidly test hypotheses</a:t>
            </a:r>
          </a:p>
          <a:p>
            <a:endParaRPr lang="en-US" sz="1400" dirty="0"/>
          </a:p>
          <a:p>
            <a:r>
              <a:rPr lang="en-US" sz="1400" dirty="0" smtClean="0"/>
              <a:t>Early revenue for minimum viable product</a:t>
            </a:r>
          </a:p>
          <a:p>
            <a:endParaRPr lang="en-US" sz="1400" dirty="0"/>
          </a:p>
          <a:p>
            <a:r>
              <a:rPr lang="en-US" sz="1400" dirty="0" smtClean="0"/>
              <a:t>20-30% new users enter class information/create goals; more testing</a:t>
            </a:r>
          </a:p>
          <a:p>
            <a:endParaRPr lang="en-US" sz="1400" dirty="0"/>
          </a:p>
          <a:p>
            <a:r>
              <a:rPr lang="en-US" sz="1400" dirty="0" err="1" smtClean="0"/>
              <a:t>Freemium</a:t>
            </a:r>
            <a:r>
              <a:rPr lang="en-US" sz="1400" dirty="0" smtClean="0"/>
              <a:t> product released at semester’s end; need testing</a:t>
            </a:r>
          </a:p>
          <a:p>
            <a:endParaRPr lang="en-US" sz="1400" dirty="0"/>
          </a:p>
          <a:p>
            <a:r>
              <a:rPr lang="en-US" sz="1400" dirty="0" smtClean="0"/>
              <a:t>~1% conversion rate now; new premium product in development</a:t>
            </a:r>
          </a:p>
          <a:p>
            <a:endParaRPr lang="en-US" sz="1400" dirty="0"/>
          </a:p>
          <a:p>
            <a:r>
              <a:rPr lang="en-US" sz="1400" dirty="0" smtClean="0"/>
              <a:t>No refunds to date, but haven’t yet switched to recurring payments</a:t>
            </a:r>
          </a:p>
          <a:p>
            <a:endParaRPr lang="en-US" sz="1400" dirty="0"/>
          </a:p>
          <a:p>
            <a:r>
              <a:rPr lang="en-US" sz="1400" dirty="0" smtClean="0"/>
              <a:t>Not there yet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774601" y="1576056"/>
            <a:ext cx="53387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Findings to date</a:t>
            </a:r>
            <a:endParaRPr lang="en-US" sz="1400" b="1" dirty="0"/>
          </a:p>
        </p:txBody>
      </p:sp>
      <p:sp>
        <p:nvSpPr>
          <p:cNvPr id="3" name="Oval 2"/>
          <p:cNvSpPr/>
          <p:nvPr/>
        </p:nvSpPr>
        <p:spPr>
          <a:xfrm>
            <a:off x="241235" y="2079481"/>
            <a:ext cx="228600" cy="228600"/>
          </a:xfrm>
          <a:prstGeom prst="ellipse">
            <a:avLst/>
          </a:prstGeom>
          <a:solidFill>
            <a:srgbClr val="008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241235" y="2514910"/>
            <a:ext cx="228600" cy="228600"/>
          </a:xfrm>
          <a:prstGeom prst="ellipse">
            <a:avLst/>
          </a:prstGeom>
          <a:solidFill>
            <a:srgbClr val="008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241235" y="2938243"/>
            <a:ext cx="228600" cy="228600"/>
          </a:xfrm>
          <a:prstGeom prst="ellipse">
            <a:avLst/>
          </a:prstGeom>
          <a:solidFill>
            <a:srgbClr val="008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241235" y="3349481"/>
            <a:ext cx="228600" cy="228600"/>
          </a:xfrm>
          <a:prstGeom prst="ellipse">
            <a:avLst/>
          </a:prstGeom>
          <a:solidFill>
            <a:srgbClr val="008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241235" y="3797005"/>
            <a:ext cx="228600" cy="228600"/>
          </a:xfrm>
          <a:prstGeom prst="ellipse">
            <a:avLst/>
          </a:prstGeom>
          <a:solidFill>
            <a:srgbClr val="008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241235" y="4232434"/>
            <a:ext cx="228600" cy="228600"/>
          </a:xfrm>
          <a:prstGeom prst="ellipse">
            <a:avLst/>
          </a:prstGeom>
          <a:solidFill>
            <a:srgbClr val="008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241235" y="4631576"/>
            <a:ext cx="228600" cy="228600"/>
          </a:xfrm>
          <a:prstGeom prst="ellipse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241235" y="5067005"/>
            <a:ext cx="228600" cy="228600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241235" y="5490338"/>
            <a:ext cx="228600" cy="228600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241235" y="5913672"/>
            <a:ext cx="228600" cy="228600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241235" y="6337005"/>
            <a:ext cx="228600" cy="228600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Line 36"/>
          <p:cNvSpPr>
            <a:spLocks noChangeShapeType="1"/>
          </p:cNvSpPr>
          <p:nvPr>
            <p:custDataLst>
              <p:tags r:id="rId1"/>
            </p:custDataLst>
          </p:nvPr>
        </p:nvSpPr>
        <p:spPr bwMode="auto">
          <a:xfrm>
            <a:off x="747765" y="2420846"/>
            <a:ext cx="8342029" cy="0"/>
          </a:xfrm>
          <a:prstGeom prst="line">
            <a:avLst/>
          </a:prstGeom>
          <a:noFill/>
          <a:ln w="9525">
            <a:solidFill>
              <a:srgbClr val="80808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600"/>
          </a:p>
        </p:txBody>
      </p:sp>
      <p:cxnSp>
        <p:nvCxnSpPr>
          <p:cNvPr id="24" name="Straight Connector 23"/>
          <p:cNvCxnSpPr/>
          <p:nvPr/>
        </p:nvCxnSpPr>
        <p:spPr>
          <a:xfrm>
            <a:off x="23519" y="1923681"/>
            <a:ext cx="665451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747766" y="1923681"/>
            <a:ext cx="2963118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3774601" y="1923681"/>
            <a:ext cx="5338712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Line 36"/>
          <p:cNvSpPr>
            <a:spLocks noChangeShapeType="1"/>
          </p:cNvSpPr>
          <p:nvPr>
            <p:custDataLst>
              <p:tags r:id="rId2"/>
            </p:custDataLst>
          </p:nvPr>
        </p:nvSpPr>
        <p:spPr bwMode="auto">
          <a:xfrm>
            <a:off x="747765" y="2844143"/>
            <a:ext cx="8342029" cy="0"/>
          </a:xfrm>
          <a:prstGeom prst="line">
            <a:avLst/>
          </a:prstGeom>
          <a:noFill/>
          <a:ln w="9525">
            <a:solidFill>
              <a:srgbClr val="80808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600"/>
          </a:p>
        </p:txBody>
      </p:sp>
      <p:sp>
        <p:nvSpPr>
          <p:cNvPr id="37" name="Line 36"/>
          <p:cNvSpPr>
            <a:spLocks noChangeShapeType="1"/>
          </p:cNvSpPr>
          <p:nvPr>
            <p:custDataLst>
              <p:tags r:id="rId3"/>
            </p:custDataLst>
          </p:nvPr>
        </p:nvSpPr>
        <p:spPr bwMode="auto">
          <a:xfrm>
            <a:off x="747765" y="3288890"/>
            <a:ext cx="8342029" cy="0"/>
          </a:xfrm>
          <a:prstGeom prst="line">
            <a:avLst/>
          </a:prstGeom>
          <a:noFill/>
          <a:ln w="9525">
            <a:solidFill>
              <a:srgbClr val="80808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600"/>
          </a:p>
        </p:txBody>
      </p:sp>
      <p:sp>
        <p:nvSpPr>
          <p:cNvPr id="38" name="Line 36"/>
          <p:cNvSpPr>
            <a:spLocks noChangeShapeType="1"/>
          </p:cNvSpPr>
          <p:nvPr>
            <p:custDataLst>
              <p:tags r:id="rId4"/>
            </p:custDataLst>
          </p:nvPr>
        </p:nvSpPr>
        <p:spPr bwMode="auto">
          <a:xfrm>
            <a:off x="747765" y="3676912"/>
            <a:ext cx="8342029" cy="0"/>
          </a:xfrm>
          <a:prstGeom prst="line">
            <a:avLst/>
          </a:prstGeom>
          <a:noFill/>
          <a:ln w="9525">
            <a:solidFill>
              <a:srgbClr val="80808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600"/>
          </a:p>
        </p:txBody>
      </p:sp>
      <p:sp>
        <p:nvSpPr>
          <p:cNvPr id="39" name="Line 36"/>
          <p:cNvSpPr>
            <a:spLocks noChangeShapeType="1"/>
          </p:cNvSpPr>
          <p:nvPr>
            <p:custDataLst>
              <p:tags r:id="rId5"/>
            </p:custDataLst>
          </p:nvPr>
        </p:nvSpPr>
        <p:spPr bwMode="auto">
          <a:xfrm>
            <a:off x="747765" y="4111967"/>
            <a:ext cx="8342029" cy="0"/>
          </a:xfrm>
          <a:prstGeom prst="line">
            <a:avLst/>
          </a:prstGeom>
          <a:noFill/>
          <a:ln w="9525">
            <a:solidFill>
              <a:srgbClr val="80808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600"/>
          </a:p>
        </p:txBody>
      </p:sp>
      <p:sp>
        <p:nvSpPr>
          <p:cNvPr id="40" name="Line 36"/>
          <p:cNvSpPr>
            <a:spLocks noChangeShapeType="1"/>
          </p:cNvSpPr>
          <p:nvPr>
            <p:custDataLst>
              <p:tags r:id="rId6"/>
            </p:custDataLst>
          </p:nvPr>
        </p:nvSpPr>
        <p:spPr bwMode="auto">
          <a:xfrm>
            <a:off x="747765" y="4557160"/>
            <a:ext cx="8342029" cy="0"/>
          </a:xfrm>
          <a:prstGeom prst="line">
            <a:avLst/>
          </a:prstGeom>
          <a:noFill/>
          <a:ln w="9525">
            <a:solidFill>
              <a:srgbClr val="80808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600"/>
          </a:p>
        </p:txBody>
      </p:sp>
      <p:sp>
        <p:nvSpPr>
          <p:cNvPr id="41" name="Line 36"/>
          <p:cNvSpPr>
            <a:spLocks noChangeShapeType="1"/>
          </p:cNvSpPr>
          <p:nvPr>
            <p:custDataLst>
              <p:tags r:id="rId7"/>
            </p:custDataLst>
          </p:nvPr>
        </p:nvSpPr>
        <p:spPr bwMode="auto">
          <a:xfrm>
            <a:off x="747765" y="4979210"/>
            <a:ext cx="8342029" cy="0"/>
          </a:xfrm>
          <a:prstGeom prst="line">
            <a:avLst/>
          </a:prstGeom>
          <a:noFill/>
          <a:ln w="9525">
            <a:solidFill>
              <a:srgbClr val="80808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600"/>
          </a:p>
        </p:txBody>
      </p:sp>
      <p:sp>
        <p:nvSpPr>
          <p:cNvPr id="42" name="Line 36"/>
          <p:cNvSpPr>
            <a:spLocks noChangeShapeType="1"/>
          </p:cNvSpPr>
          <p:nvPr>
            <p:custDataLst>
              <p:tags r:id="rId8"/>
            </p:custDataLst>
          </p:nvPr>
        </p:nvSpPr>
        <p:spPr bwMode="auto">
          <a:xfrm>
            <a:off x="747765" y="5413054"/>
            <a:ext cx="8342029" cy="0"/>
          </a:xfrm>
          <a:prstGeom prst="line">
            <a:avLst/>
          </a:prstGeom>
          <a:noFill/>
          <a:ln w="9525">
            <a:solidFill>
              <a:srgbClr val="80808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600"/>
          </a:p>
        </p:txBody>
      </p:sp>
      <p:sp>
        <p:nvSpPr>
          <p:cNvPr id="43" name="Line 36"/>
          <p:cNvSpPr>
            <a:spLocks noChangeShapeType="1"/>
          </p:cNvSpPr>
          <p:nvPr>
            <p:custDataLst>
              <p:tags r:id="rId9"/>
            </p:custDataLst>
          </p:nvPr>
        </p:nvSpPr>
        <p:spPr bwMode="auto">
          <a:xfrm>
            <a:off x="747765" y="5835176"/>
            <a:ext cx="8342029" cy="0"/>
          </a:xfrm>
          <a:prstGeom prst="line">
            <a:avLst/>
          </a:prstGeom>
          <a:noFill/>
          <a:ln w="9525">
            <a:solidFill>
              <a:srgbClr val="80808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600"/>
          </a:p>
        </p:txBody>
      </p:sp>
      <p:sp>
        <p:nvSpPr>
          <p:cNvPr id="44" name="Line 36"/>
          <p:cNvSpPr>
            <a:spLocks noChangeShapeType="1"/>
          </p:cNvSpPr>
          <p:nvPr>
            <p:custDataLst>
              <p:tags r:id="rId10"/>
            </p:custDataLst>
          </p:nvPr>
        </p:nvSpPr>
        <p:spPr bwMode="auto">
          <a:xfrm>
            <a:off x="747765" y="6269093"/>
            <a:ext cx="8342029" cy="0"/>
          </a:xfrm>
          <a:prstGeom prst="line">
            <a:avLst/>
          </a:prstGeom>
          <a:noFill/>
          <a:ln w="9525">
            <a:solidFill>
              <a:srgbClr val="80808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1703318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opportunity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30770"/>
            <a:ext cx="8229600" cy="4762220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We </a:t>
            </a:r>
            <a:r>
              <a:rPr lang="en-US" dirty="0"/>
              <a:t>are raising $</a:t>
            </a:r>
            <a:r>
              <a:rPr lang="en-US" dirty="0" smtClean="0"/>
              <a:t>250-500K for our seed round using convertible notes with a 20% discount during the next equity round.</a:t>
            </a:r>
          </a:p>
          <a:p>
            <a:endParaRPr lang="en-US" dirty="0" smtClean="0"/>
          </a:p>
          <a:p>
            <a:r>
              <a:rPr lang="en-US" dirty="0" smtClean="0"/>
              <a:t>We anticipate follow on growth capital investment </a:t>
            </a:r>
            <a:r>
              <a:rPr lang="en-US" dirty="0"/>
              <a:t>in Q4 of </a:t>
            </a:r>
            <a:r>
              <a:rPr lang="en-US" dirty="0" smtClean="0"/>
              <a:t>2014.</a:t>
            </a:r>
          </a:p>
          <a:p>
            <a:endParaRPr lang="en-US" dirty="0" smtClean="0"/>
          </a:p>
          <a:p>
            <a:r>
              <a:rPr lang="en-US" dirty="0" smtClean="0"/>
              <a:t>We </a:t>
            </a:r>
            <a:r>
              <a:rPr lang="en-US" dirty="0"/>
              <a:t>have accomplished much in 3</a:t>
            </a:r>
            <a:r>
              <a:rPr lang="en-US" dirty="0" smtClean="0"/>
              <a:t> months</a:t>
            </a:r>
            <a:endParaRPr lang="en-US" dirty="0"/>
          </a:p>
          <a:p>
            <a:pPr lvl="1"/>
            <a:r>
              <a:rPr lang="en-US" dirty="0"/>
              <a:t>Built the consumer product</a:t>
            </a:r>
          </a:p>
          <a:p>
            <a:pPr lvl="1"/>
            <a:r>
              <a:rPr lang="en-US" dirty="0"/>
              <a:t>Launched preliminary market </a:t>
            </a:r>
            <a:r>
              <a:rPr lang="en-US" dirty="0" smtClean="0"/>
              <a:t>testing and incorporated findings</a:t>
            </a:r>
            <a:endParaRPr lang="en-US" dirty="0"/>
          </a:p>
          <a:p>
            <a:pPr lvl="1"/>
            <a:r>
              <a:rPr lang="en-US" dirty="0"/>
              <a:t>Conducted dozens of customer interviews</a:t>
            </a:r>
          </a:p>
          <a:p>
            <a:endParaRPr lang="en-US" dirty="0" smtClean="0"/>
          </a:p>
          <a:p>
            <a:r>
              <a:rPr lang="en-US" dirty="0" smtClean="0"/>
              <a:t>Additional capital will enable us to accelerate</a:t>
            </a:r>
          </a:p>
          <a:p>
            <a:pPr lvl="1"/>
            <a:r>
              <a:rPr lang="en-US" dirty="0" smtClean="0"/>
              <a:t>Hire key roles (engineers, designer, sales/business development)</a:t>
            </a:r>
          </a:p>
          <a:p>
            <a:pPr lvl="1"/>
            <a:r>
              <a:rPr lang="en-US" dirty="0" smtClean="0"/>
              <a:t>Execute B2B pilot program</a:t>
            </a:r>
          </a:p>
          <a:p>
            <a:pPr lvl="1"/>
            <a:r>
              <a:rPr lang="en-US" dirty="0" smtClean="0"/>
              <a:t>Drive customers to the service with PR and marketing</a:t>
            </a:r>
          </a:p>
        </p:txBody>
      </p:sp>
    </p:spTree>
    <p:extLst>
      <p:ext uri="{BB962C8B-B14F-4D97-AF65-F5344CB8AC3E}">
        <p14:creationId xmlns:p14="http://schemas.microsoft.com/office/powerpoint/2010/main" val="2857440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APPENDIX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32323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Product screenshot - homepage</a:t>
            </a:r>
            <a:endParaRPr lang="en-US" dirty="0"/>
          </a:p>
        </p:txBody>
      </p:sp>
      <p:pic>
        <p:nvPicPr>
          <p:cNvPr id="5" name="Picture 4" descr="Screen Shot 2013-11-20 at 10.21.03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390" y="1839061"/>
            <a:ext cx="8724524" cy="4116154"/>
          </a:xfrm>
          <a:prstGeom prst="rect">
            <a:avLst/>
          </a:prstGeom>
        </p:spPr>
      </p:pic>
      <p:sp>
        <p:nvSpPr>
          <p:cNvPr id="6" name="Rounded Rectangular Callout 5"/>
          <p:cNvSpPr/>
          <p:nvPr/>
        </p:nvSpPr>
        <p:spPr>
          <a:xfrm>
            <a:off x="539116" y="6067676"/>
            <a:ext cx="7999466" cy="479131"/>
          </a:xfrm>
          <a:prstGeom prst="wedgeRoundRectCallout">
            <a:avLst>
              <a:gd name="adj1" fmla="val 5594"/>
              <a:gd name="adj2" fmla="val -138083"/>
              <a:gd name="adj3" fmla="val 16667"/>
            </a:avLst>
          </a:prstGeom>
          <a:solidFill>
            <a:schemeClr val="tx1"/>
          </a:solidFill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Homepage has a clean design with detailed information about Study Sauce below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7852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Product screenshot - Home</a:t>
            </a:r>
            <a:endParaRPr lang="en-US" dirty="0"/>
          </a:p>
        </p:txBody>
      </p:sp>
      <p:pic>
        <p:nvPicPr>
          <p:cNvPr id="3" name="Picture 2" descr="Screen Shot 2014-01-07 at 4.33.0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491" y="1846100"/>
            <a:ext cx="8614850" cy="4710180"/>
          </a:xfrm>
          <a:prstGeom prst="rect">
            <a:avLst/>
          </a:prstGeom>
        </p:spPr>
      </p:pic>
      <p:sp>
        <p:nvSpPr>
          <p:cNvPr id="5" name="Rounded Rectangular Callout 4"/>
          <p:cNvSpPr/>
          <p:nvPr/>
        </p:nvSpPr>
        <p:spPr>
          <a:xfrm>
            <a:off x="425290" y="5645421"/>
            <a:ext cx="4543833" cy="1144756"/>
          </a:xfrm>
          <a:prstGeom prst="wedgeRoundRectCallout">
            <a:avLst>
              <a:gd name="adj1" fmla="val 30758"/>
              <a:gd name="adj2" fmla="val -76456"/>
              <a:gd name="adj3" fmla="val 16667"/>
            </a:avLst>
          </a:prstGeom>
          <a:solidFill>
            <a:schemeClr val="tx1"/>
          </a:solidFill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Following registration, students are instructed in how to use Study Sauce and earn study badges for completing effective study methods.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40366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Product screenshot – Check-in</a:t>
            </a:r>
            <a:endParaRPr lang="en-US" dirty="0"/>
          </a:p>
        </p:txBody>
      </p:sp>
      <p:pic>
        <p:nvPicPr>
          <p:cNvPr id="4" name="Picture 3" descr="Screen Shot 2013-11-20 at 10.24.15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390" y="2066577"/>
            <a:ext cx="8771132" cy="4322736"/>
          </a:xfrm>
          <a:prstGeom prst="rect">
            <a:avLst/>
          </a:prstGeom>
        </p:spPr>
      </p:pic>
      <p:sp>
        <p:nvSpPr>
          <p:cNvPr id="5" name="Rounded Rectangular Callout 4"/>
          <p:cNvSpPr/>
          <p:nvPr/>
        </p:nvSpPr>
        <p:spPr>
          <a:xfrm>
            <a:off x="116522" y="5493081"/>
            <a:ext cx="2913029" cy="984809"/>
          </a:xfrm>
          <a:prstGeom prst="wedgeRoundRectCallout">
            <a:avLst>
              <a:gd name="adj1" fmla="val 40488"/>
              <a:gd name="adj2" fmla="val -85856"/>
              <a:gd name="adj3" fmla="val 16667"/>
            </a:avLst>
          </a:prstGeom>
          <a:solidFill>
            <a:schemeClr val="tx1"/>
          </a:solidFill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To begin the program, students check in for the class they want to study</a:t>
            </a:r>
            <a:endParaRPr lang="en-US" dirty="0"/>
          </a:p>
        </p:txBody>
      </p:sp>
      <p:sp>
        <p:nvSpPr>
          <p:cNvPr id="6" name="Rounded Rectangular Callout 5"/>
          <p:cNvSpPr/>
          <p:nvPr/>
        </p:nvSpPr>
        <p:spPr>
          <a:xfrm>
            <a:off x="4971843" y="5851960"/>
            <a:ext cx="3606083" cy="965604"/>
          </a:xfrm>
          <a:prstGeom prst="wedgeRoundRectCallout">
            <a:avLst>
              <a:gd name="adj1" fmla="val 13362"/>
              <a:gd name="adj2" fmla="val -64993"/>
              <a:gd name="adj3" fmla="val 16667"/>
            </a:avLst>
          </a:prstGeom>
          <a:solidFill>
            <a:schemeClr val="tx1"/>
          </a:solidFill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“Study Flight checklist” pops up to get student prepared (e.g., turn phone to airplane mode).</a:t>
            </a:r>
            <a:endParaRPr lang="en-US" dirty="0"/>
          </a:p>
        </p:txBody>
      </p:sp>
      <p:sp>
        <p:nvSpPr>
          <p:cNvPr id="7" name="Rounded Rectangular Callout 6"/>
          <p:cNvSpPr/>
          <p:nvPr/>
        </p:nvSpPr>
        <p:spPr>
          <a:xfrm>
            <a:off x="4171459" y="1612952"/>
            <a:ext cx="4463684" cy="1194525"/>
          </a:xfrm>
          <a:prstGeom prst="wedgeRoundRectCallout">
            <a:avLst>
              <a:gd name="adj1" fmla="val 5768"/>
              <a:gd name="adj2" fmla="val 72982"/>
              <a:gd name="adj3" fmla="val 16667"/>
            </a:avLst>
          </a:prstGeom>
          <a:solidFill>
            <a:schemeClr val="tx1"/>
          </a:solidFill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Timer tracks study session and software detects habits and guides the student to optimal behavior (e.g., you should vary your study location to improve retention).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69949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Product screenshot - Incentives</a:t>
            </a:r>
            <a:endParaRPr lang="en-US" dirty="0"/>
          </a:p>
        </p:txBody>
      </p:sp>
      <p:pic>
        <p:nvPicPr>
          <p:cNvPr id="5" name="Picture 4" descr="Screen Shot 2013-11-20 at 10.30.25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042" y="2027503"/>
            <a:ext cx="8716927" cy="4311866"/>
          </a:xfrm>
          <a:prstGeom prst="rect">
            <a:avLst/>
          </a:prstGeom>
        </p:spPr>
      </p:pic>
      <p:sp>
        <p:nvSpPr>
          <p:cNvPr id="6" name="Rounded Rectangular Callout 5"/>
          <p:cNvSpPr/>
          <p:nvPr/>
        </p:nvSpPr>
        <p:spPr>
          <a:xfrm>
            <a:off x="4312926" y="1623006"/>
            <a:ext cx="4121238" cy="984809"/>
          </a:xfrm>
          <a:prstGeom prst="wedgeRoundRectCallout">
            <a:avLst>
              <a:gd name="adj1" fmla="val -37710"/>
              <a:gd name="adj2" fmla="val 95424"/>
              <a:gd name="adj3" fmla="val 16667"/>
            </a:avLst>
          </a:prstGeom>
          <a:solidFill>
            <a:schemeClr val="tx1"/>
          </a:solidFill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We explain the science behind the Incentive Theory of Motivation and how it is incorporated into Study Sauce</a:t>
            </a:r>
            <a:endParaRPr lang="en-US" dirty="0"/>
          </a:p>
        </p:txBody>
      </p:sp>
      <p:sp>
        <p:nvSpPr>
          <p:cNvPr id="7" name="Rounded Rectangular Callout 6"/>
          <p:cNvSpPr/>
          <p:nvPr/>
        </p:nvSpPr>
        <p:spPr>
          <a:xfrm>
            <a:off x="34956" y="4404033"/>
            <a:ext cx="2260511" cy="2330177"/>
          </a:xfrm>
          <a:prstGeom prst="wedgeRoundRectCallout">
            <a:avLst>
              <a:gd name="adj1" fmla="val 61202"/>
              <a:gd name="adj2" fmla="val -14777"/>
              <a:gd name="adj3" fmla="val 16667"/>
            </a:avLst>
          </a:prstGeom>
          <a:solidFill>
            <a:schemeClr val="tx1"/>
          </a:solidFill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Parents can create goals and rewards for their students.  Students can then redeem the rewards based on academic achievements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85814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 one is taught how to study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 smtClean="0"/>
              <a:t>The Problem</a:t>
            </a:r>
          </a:p>
          <a:p>
            <a:endParaRPr lang="en-US" dirty="0" smtClean="0"/>
          </a:p>
          <a:p>
            <a:r>
              <a:rPr lang="en-US" dirty="0" smtClean="0"/>
              <a:t>Students spend decades in school and don’t receive instruction on how to study effectively</a:t>
            </a:r>
          </a:p>
          <a:p>
            <a:endParaRPr lang="en-US" dirty="0"/>
          </a:p>
          <a:p>
            <a:r>
              <a:rPr lang="en-US" dirty="0" smtClean="0"/>
              <a:t>Consequently, students develop bad habits that impede their learning ability and overall academic performance.  (ex. Common practices like highlighting are detrimental to learning)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07605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Product screenshot – </a:t>
            </a:r>
            <a:r>
              <a:rPr lang="en-US" dirty="0"/>
              <a:t>S</a:t>
            </a:r>
            <a:r>
              <a:rPr lang="en-US" dirty="0" smtClean="0"/>
              <a:t>tudy Metrics</a:t>
            </a:r>
            <a:endParaRPr lang="en-US" dirty="0"/>
          </a:p>
        </p:txBody>
      </p:sp>
      <p:pic>
        <p:nvPicPr>
          <p:cNvPr id="4" name="Picture 3" descr="Screen Shot 2013-11-20 at 10.24.39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129" y="2009988"/>
            <a:ext cx="8771132" cy="4335374"/>
          </a:xfrm>
          <a:prstGeom prst="rect">
            <a:avLst/>
          </a:prstGeom>
        </p:spPr>
      </p:pic>
      <p:sp>
        <p:nvSpPr>
          <p:cNvPr id="5" name="Rounded Rectangular Callout 4"/>
          <p:cNvSpPr/>
          <p:nvPr/>
        </p:nvSpPr>
        <p:spPr>
          <a:xfrm>
            <a:off x="3534203" y="1587060"/>
            <a:ext cx="4899962" cy="984809"/>
          </a:xfrm>
          <a:prstGeom prst="wedgeRoundRectCallout">
            <a:avLst>
              <a:gd name="adj1" fmla="val -24507"/>
              <a:gd name="adj2" fmla="val 117324"/>
              <a:gd name="adj3" fmla="val 16667"/>
            </a:avLst>
          </a:prstGeom>
          <a:solidFill>
            <a:schemeClr val="tx1"/>
          </a:solidFill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We aggregate study metrics to allow the student to see how much work has gone into studying (feature is coming soon, placeholder for now)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7986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 smtClean="0"/>
              <a:t>Product screenshot – Study Assistant (1/4)</a:t>
            </a:r>
            <a:endParaRPr lang="en-US" sz="3600" dirty="0"/>
          </a:p>
        </p:txBody>
      </p:sp>
      <p:pic>
        <p:nvPicPr>
          <p:cNvPr id="3" name="Picture 2" descr="Screen Shot 2014-01-09 at 12.53.5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8213" y="1587060"/>
            <a:ext cx="4197878" cy="5058184"/>
          </a:xfrm>
          <a:prstGeom prst="rect">
            <a:avLst/>
          </a:prstGeom>
        </p:spPr>
      </p:pic>
      <p:sp>
        <p:nvSpPr>
          <p:cNvPr id="5" name="Rounded Rectangular Callout 4"/>
          <p:cNvSpPr/>
          <p:nvPr/>
        </p:nvSpPr>
        <p:spPr>
          <a:xfrm>
            <a:off x="6908075" y="1587061"/>
            <a:ext cx="2181720" cy="442742"/>
          </a:xfrm>
          <a:prstGeom prst="wedgeRoundRectCallout">
            <a:avLst>
              <a:gd name="adj1" fmla="val -76191"/>
              <a:gd name="adj2" fmla="val 122778"/>
              <a:gd name="adj3" fmla="val 16667"/>
            </a:avLst>
          </a:prstGeom>
          <a:solidFill>
            <a:schemeClr val="tx1"/>
          </a:solidFill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Delivered weekly</a:t>
            </a:r>
            <a:endParaRPr lang="en-US" dirty="0"/>
          </a:p>
        </p:txBody>
      </p:sp>
      <p:sp>
        <p:nvSpPr>
          <p:cNvPr id="6" name="Rounded Rectangular Callout 5"/>
          <p:cNvSpPr/>
          <p:nvPr/>
        </p:nvSpPr>
        <p:spPr>
          <a:xfrm>
            <a:off x="191436" y="2843387"/>
            <a:ext cx="2181720" cy="1512971"/>
          </a:xfrm>
          <a:prstGeom prst="wedgeRoundRectCallout">
            <a:avLst>
              <a:gd name="adj1" fmla="val 59276"/>
              <a:gd name="adj2" fmla="val -5890"/>
              <a:gd name="adj3" fmla="val 16667"/>
            </a:avLst>
          </a:prstGeom>
          <a:solidFill>
            <a:schemeClr val="tx1"/>
          </a:solidFill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Highlights key dates and grade </a:t>
            </a:r>
            <a:r>
              <a:rPr lang="en-US" dirty="0" smtClean="0"/>
              <a:t>weighting for </a:t>
            </a:r>
            <a:r>
              <a:rPr lang="en-US" dirty="0" smtClean="0"/>
              <a:t>students and </a:t>
            </a:r>
            <a:endParaRPr lang="en-US" dirty="0"/>
          </a:p>
        </p:txBody>
      </p:sp>
      <p:sp>
        <p:nvSpPr>
          <p:cNvPr id="7" name="Rounded Rectangular Callout 6"/>
          <p:cNvSpPr/>
          <p:nvPr/>
        </p:nvSpPr>
        <p:spPr>
          <a:xfrm>
            <a:off x="6908075" y="3752272"/>
            <a:ext cx="2181720" cy="1512971"/>
          </a:xfrm>
          <a:prstGeom prst="wedgeRoundRectCallout">
            <a:avLst>
              <a:gd name="adj1" fmla="val -63134"/>
              <a:gd name="adj2" fmla="val 34907"/>
              <a:gd name="adj3" fmla="val 16667"/>
            </a:avLst>
          </a:prstGeom>
          <a:solidFill>
            <a:schemeClr val="tx1"/>
          </a:solidFill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Displays previous week and aggregate study time committed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48758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 smtClean="0"/>
              <a:t>Product screenshot – Study Assistant (2/4)</a:t>
            </a:r>
            <a:endParaRPr lang="en-US" sz="3600" dirty="0"/>
          </a:p>
        </p:txBody>
      </p:sp>
      <p:pic>
        <p:nvPicPr>
          <p:cNvPr id="3" name="Picture 2" descr="Screen Shot 2014-01-09 at 12.54.1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1210" y="1587060"/>
            <a:ext cx="3949447" cy="5240053"/>
          </a:xfrm>
          <a:prstGeom prst="rect">
            <a:avLst/>
          </a:prstGeom>
        </p:spPr>
      </p:pic>
      <p:sp>
        <p:nvSpPr>
          <p:cNvPr id="5" name="Rounded Rectangular Callout 4"/>
          <p:cNvSpPr/>
          <p:nvPr/>
        </p:nvSpPr>
        <p:spPr>
          <a:xfrm>
            <a:off x="115774" y="1587060"/>
            <a:ext cx="2590482" cy="1285525"/>
          </a:xfrm>
          <a:prstGeom prst="wedgeRoundRectCallout">
            <a:avLst>
              <a:gd name="adj1" fmla="val 56594"/>
              <a:gd name="adj2" fmla="val -20258"/>
              <a:gd name="adj3" fmla="val 16667"/>
            </a:avLst>
          </a:prstGeom>
          <a:solidFill>
            <a:schemeClr val="tx1"/>
          </a:solidFill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Study plan uses science of Spaced Repetition (same system used by Jeopardy champions)</a:t>
            </a:r>
            <a:endParaRPr lang="en-US" dirty="0"/>
          </a:p>
        </p:txBody>
      </p:sp>
      <p:sp>
        <p:nvSpPr>
          <p:cNvPr id="6" name="Rounded Rectangular Callout 5"/>
          <p:cNvSpPr/>
          <p:nvPr/>
        </p:nvSpPr>
        <p:spPr>
          <a:xfrm>
            <a:off x="115774" y="4047733"/>
            <a:ext cx="2590482" cy="1816139"/>
          </a:xfrm>
          <a:prstGeom prst="wedgeRoundRectCallout">
            <a:avLst>
              <a:gd name="adj1" fmla="val 77671"/>
              <a:gd name="adj2" fmla="val -30062"/>
              <a:gd name="adj3" fmla="val 16667"/>
            </a:avLst>
          </a:prstGeom>
          <a:solidFill>
            <a:schemeClr val="tx1"/>
          </a:solidFill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Classes and three different types of study sessions are outlined for the student (pre-work, spaced repetition study, free study)</a:t>
            </a:r>
            <a:endParaRPr lang="en-US" dirty="0"/>
          </a:p>
        </p:txBody>
      </p:sp>
      <p:sp>
        <p:nvSpPr>
          <p:cNvPr id="7" name="Rounded Rectangular Callout 6"/>
          <p:cNvSpPr/>
          <p:nvPr/>
        </p:nvSpPr>
        <p:spPr>
          <a:xfrm>
            <a:off x="6912036" y="2539887"/>
            <a:ext cx="2067851" cy="2148837"/>
          </a:xfrm>
          <a:prstGeom prst="wedgeRoundRectCallout">
            <a:avLst>
              <a:gd name="adj1" fmla="val -68203"/>
              <a:gd name="adj2" fmla="val -51907"/>
              <a:gd name="adj3" fmla="val 16667"/>
            </a:avLst>
          </a:prstGeom>
          <a:solidFill>
            <a:schemeClr val="tx1"/>
          </a:solidFill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Schedule is broken into 5 hour segments of day based on student preferences for ideal study times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00114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 smtClean="0"/>
              <a:t>Product screenshot – Study Assistant (3/4)</a:t>
            </a:r>
            <a:endParaRPr lang="en-US" sz="3600" dirty="0"/>
          </a:p>
        </p:txBody>
      </p:sp>
      <p:pic>
        <p:nvPicPr>
          <p:cNvPr id="3" name="Picture 2" descr="Screen Shot 2014-01-09 at 12.54.2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7161" y="1571228"/>
            <a:ext cx="4709099" cy="5252902"/>
          </a:xfrm>
          <a:prstGeom prst="rect">
            <a:avLst/>
          </a:prstGeom>
        </p:spPr>
      </p:pic>
      <p:sp>
        <p:nvSpPr>
          <p:cNvPr id="5" name="Rounded Rectangular Callout 4"/>
          <p:cNvSpPr/>
          <p:nvPr/>
        </p:nvSpPr>
        <p:spPr>
          <a:xfrm>
            <a:off x="7107519" y="1836334"/>
            <a:ext cx="1842117" cy="2021476"/>
          </a:xfrm>
          <a:prstGeom prst="wedgeRoundRectCallout">
            <a:avLst>
              <a:gd name="adj1" fmla="val -74766"/>
              <a:gd name="adj2" fmla="val -27315"/>
              <a:gd name="adj3" fmla="val 16667"/>
            </a:avLst>
          </a:prstGeom>
          <a:solidFill>
            <a:schemeClr val="tx1"/>
          </a:solidFill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Grade trajectory for each class provides student with constant reinforcement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83932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 smtClean="0"/>
              <a:t>Product screenshot – Study Assistant (4/4)</a:t>
            </a:r>
            <a:endParaRPr lang="en-US" sz="3600" dirty="0"/>
          </a:p>
        </p:txBody>
      </p:sp>
      <p:pic>
        <p:nvPicPr>
          <p:cNvPr id="3" name="Picture 2" descr="Screen Shot 2014-01-09 at 12.54.3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8220" y="1566652"/>
            <a:ext cx="3927257" cy="5255737"/>
          </a:xfrm>
          <a:prstGeom prst="rect">
            <a:avLst/>
          </a:prstGeom>
        </p:spPr>
      </p:pic>
      <p:sp>
        <p:nvSpPr>
          <p:cNvPr id="6" name="Rounded Rectangular Callout 5"/>
          <p:cNvSpPr/>
          <p:nvPr/>
        </p:nvSpPr>
        <p:spPr>
          <a:xfrm>
            <a:off x="6787029" y="1836334"/>
            <a:ext cx="2055777" cy="1617890"/>
          </a:xfrm>
          <a:prstGeom prst="wedgeRoundRectCallout">
            <a:avLst>
              <a:gd name="adj1" fmla="val -74766"/>
              <a:gd name="adj2" fmla="val -41255"/>
              <a:gd name="adj3" fmla="val 16667"/>
            </a:avLst>
          </a:prstGeom>
          <a:solidFill>
            <a:schemeClr val="tx1"/>
          </a:solidFill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Study goals and corresponding rewards help motivate student</a:t>
            </a:r>
            <a:endParaRPr lang="en-US" dirty="0"/>
          </a:p>
        </p:txBody>
      </p:sp>
      <p:sp>
        <p:nvSpPr>
          <p:cNvPr id="7" name="Rounded Rectangular Callout 6"/>
          <p:cNvSpPr/>
          <p:nvPr/>
        </p:nvSpPr>
        <p:spPr>
          <a:xfrm>
            <a:off x="460574" y="4914258"/>
            <a:ext cx="1842117" cy="1622254"/>
          </a:xfrm>
          <a:prstGeom prst="wedgeRoundRectCallout">
            <a:avLst>
              <a:gd name="adj1" fmla="val 65056"/>
              <a:gd name="adj2" fmla="val -11005"/>
              <a:gd name="adj3" fmla="val 16667"/>
            </a:avLst>
          </a:prstGeom>
          <a:solidFill>
            <a:schemeClr val="tx1"/>
          </a:solidFill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Personalized study tips are derived from observed study behavior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06935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We use software to make great studiers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b="1" dirty="0" smtClean="0"/>
              <a:t>The Solution</a:t>
            </a:r>
          </a:p>
          <a:p>
            <a:endParaRPr lang="en-US" dirty="0"/>
          </a:p>
          <a:p>
            <a:r>
              <a:rPr lang="en-US" dirty="0" smtClean="0"/>
              <a:t>Study Sauce automatically </a:t>
            </a:r>
            <a:r>
              <a:rPr lang="en-US" dirty="0"/>
              <a:t>detects study behaviors and incorporates leading scientific research to help establish good study habits while eliminating bad </a:t>
            </a:r>
            <a:r>
              <a:rPr lang="en-US" dirty="0" smtClean="0"/>
              <a:t>study habits</a:t>
            </a:r>
            <a:r>
              <a:rPr lang="en-US" dirty="0"/>
              <a:t>.  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Our personalized Study Assistant provides students with powerful study tools (detailed study plans, study tutoring, study metrics) to help them make the most of their study time.</a:t>
            </a:r>
          </a:p>
        </p:txBody>
      </p:sp>
    </p:spTree>
    <p:extLst>
      <p:ext uri="{BB962C8B-B14F-4D97-AF65-F5344CB8AC3E}">
        <p14:creationId xmlns:p14="http://schemas.microsoft.com/office/powerpoint/2010/main" val="29295057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Our core team is ready to grow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6246" y="1806192"/>
            <a:ext cx="1826441" cy="1826441"/>
          </a:xfrm>
          <a:prstGeom prst="rect">
            <a:avLst/>
          </a:prstGeom>
          <a:ln w="38100">
            <a:solidFill>
              <a:schemeClr val="tx2"/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35964" y="3738272"/>
            <a:ext cx="300704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Stephen Houghton – CEO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McKinsey &amp; Co, Google, 2 start-ups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Captain, US Marine Corps (Counterintelligence)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Stanford MBA, Harvard MPA, SMU BBA in Finance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19101" y="3738272"/>
            <a:ext cx="304297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Brian </a:t>
            </a:r>
            <a:r>
              <a:rPr lang="en-US" b="1" dirty="0" err="1" smtClean="0"/>
              <a:t>Cullinan</a:t>
            </a:r>
            <a:r>
              <a:rPr lang="en-US" b="1" dirty="0" smtClean="0"/>
              <a:t> – Engineering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Epic Research &amp; Diagnostic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NAU BS Computer Science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15 years software development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l="44415" t="10260" r="29643" b="50823"/>
          <a:stretch/>
        </p:blipFill>
        <p:spPr>
          <a:xfrm>
            <a:off x="634984" y="1806192"/>
            <a:ext cx="1821012" cy="1821212"/>
          </a:xfrm>
          <a:prstGeom prst="rect">
            <a:avLst/>
          </a:prstGeom>
          <a:ln w="38100">
            <a:solidFill>
              <a:schemeClr val="tx2"/>
            </a:solidFill>
          </a:ln>
        </p:spPr>
      </p:pic>
      <p:sp>
        <p:nvSpPr>
          <p:cNvPr id="13" name="Rounded Rectangle 12"/>
          <p:cNvSpPr/>
          <p:nvPr/>
        </p:nvSpPr>
        <p:spPr>
          <a:xfrm>
            <a:off x="1988738" y="5840817"/>
            <a:ext cx="5427097" cy="868240"/>
          </a:xfrm>
          <a:prstGeom prst="roundRect">
            <a:avLst/>
          </a:prstGeom>
          <a:solidFill>
            <a:schemeClr val="tx1"/>
          </a:solidFill>
          <a:ln w="3810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Seed capital will allow us to immediately bring aboard key team members to accelerate growth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6122013" y="3738272"/>
            <a:ext cx="304297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Senior Software Architect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30+ years of software development and management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Can join upon funding</a:t>
            </a:r>
            <a:endParaRPr lang="en-US" dirty="0"/>
          </a:p>
        </p:txBody>
      </p:sp>
      <p:pic>
        <p:nvPicPr>
          <p:cNvPr id="17" name="Picture 16" descr="profile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1" t="41931" r="62512" b="41821"/>
          <a:stretch/>
        </p:blipFill>
        <p:spPr>
          <a:xfrm>
            <a:off x="6511318" y="1806192"/>
            <a:ext cx="1809034" cy="1809230"/>
          </a:xfrm>
          <a:prstGeom prst="rect">
            <a:avLst/>
          </a:prstGeom>
          <a:ln w="38100"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3569850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 smtClean="0"/>
              <a:t>We have a suite of study tools around our proprietary Study Detection System</a:t>
            </a:r>
            <a:endParaRPr lang="en-US" sz="3200" dirty="0"/>
          </a:p>
        </p:txBody>
      </p:sp>
      <p:sp>
        <p:nvSpPr>
          <p:cNvPr id="6" name="Oval 5"/>
          <p:cNvSpPr/>
          <p:nvPr/>
        </p:nvSpPr>
        <p:spPr>
          <a:xfrm>
            <a:off x="2851322" y="2228576"/>
            <a:ext cx="3198753" cy="3199102"/>
          </a:xfrm>
          <a:prstGeom prst="ellipse">
            <a:avLst/>
          </a:prstGeom>
          <a:noFill/>
          <a:ln w="762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4105915" y="5107638"/>
            <a:ext cx="640080" cy="640080"/>
          </a:xfrm>
          <a:prstGeom prst="ellipse">
            <a:avLst/>
          </a:prstGeom>
          <a:solidFill>
            <a:schemeClr val="tx1"/>
          </a:solidFill>
          <a:ln w="762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2788" y="5131547"/>
            <a:ext cx="455586" cy="592262"/>
          </a:xfrm>
          <a:prstGeom prst="rect">
            <a:avLst/>
          </a:prstGeom>
        </p:spPr>
      </p:pic>
      <p:sp>
        <p:nvSpPr>
          <p:cNvPr id="9" name="Oval 8"/>
          <p:cNvSpPr/>
          <p:nvPr/>
        </p:nvSpPr>
        <p:spPr>
          <a:xfrm>
            <a:off x="5271523" y="2333049"/>
            <a:ext cx="640080" cy="640080"/>
          </a:xfrm>
          <a:prstGeom prst="ellipse">
            <a:avLst/>
          </a:prstGeom>
          <a:solidFill>
            <a:schemeClr val="tx1"/>
          </a:solidFill>
          <a:ln w="762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5591563" y="4109799"/>
            <a:ext cx="640080" cy="640080"/>
          </a:xfrm>
          <a:prstGeom prst="ellipse">
            <a:avLst/>
          </a:prstGeom>
          <a:solidFill>
            <a:schemeClr val="tx1"/>
          </a:solidFill>
          <a:ln w="762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3000378" y="2333049"/>
            <a:ext cx="640080" cy="640080"/>
          </a:xfrm>
          <a:prstGeom prst="ellipse">
            <a:avLst/>
          </a:prstGeom>
          <a:solidFill>
            <a:schemeClr val="tx1"/>
          </a:solidFill>
          <a:ln w="762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2680338" y="4109799"/>
            <a:ext cx="640080" cy="640080"/>
          </a:xfrm>
          <a:prstGeom prst="ellipse">
            <a:avLst/>
          </a:prstGeom>
          <a:solidFill>
            <a:schemeClr val="tx1"/>
          </a:solidFill>
          <a:ln w="762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5576" y="2477760"/>
            <a:ext cx="469683" cy="33024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5854" y="2417972"/>
            <a:ext cx="447458" cy="42598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9890" y="4248828"/>
            <a:ext cx="400975" cy="37278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7091" y="4188917"/>
            <a:ext cx="419384" cy="513033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359800" y="1523542"/>
            <a:ext cx="326011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Study incentives</a:t>
            </a:r>
          </a:p>
          <a:p>
            <a:r>
              <a:rPr lang="en-US" sz="1600" dirty="0" smtClean="0"/>
              <a:t>Incentive brokering between students and parents facilitates change of study behavior</a:t>
            </a:r>
            <a:endParaRPr lang="en-US" sz="1600" dirty="0"/>
          </a:p>
        </p:txBody>
      </p:sp>
      <p:sp>
        <p:nvSpPr>
          <p:cNvPr id="18" name="TextBox 17"/>
          <p:cNvSpPr txBox="1"/>
          <p:nvPr/>
        </p:nvSpPr>
        <p:spPr>
          <a:xfrm>
            <a:off x="144160" y="3437213"/>
            <a:ext cx="2536178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Study assistant</a:t>
            </a:r>
          </a:p>
          <a:p>
            <a:r>
              <a:rPr lang="en-US" sz="1600" dirty="0"/>
              <a:t>P</a:t>
            </a:r>
            <a:r>
              <a:rPr lang="en-US" sz="1600" dirty="0" smtClean="0"/>
              <a:t>ersonalized study plans incorporate a Spaced Repetition System to maximize a student’s retention (premium product)</a:t>
            </a:r>
            <a:endParaRPr lang="en-US" sz="1600" dirty="0"/>
          </a:p>
        </p:txBody>
      </p:sp>
      <p:pic>
        <p:nvPicPr>
          <p:cNvPr id="19" name="Picture 18" descr="StudySauce Logo(gray)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6398" y="2626659"/>
            <a:ext cx="1529560" cy="1599085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3418427" y="4225744"/>
            <a:ext cx="21375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Study Detection System</a:t>
            </a:r>
            <a:endParaRPr lang="en-US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1775766" y="5598538"/>
            <a:ext cx="610106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Study check in</a:t>
            </a:r>
          </a:p>
          <a:p>
            <a:r>
              <a:rPr lang="en-US" sz="1600" dirty="0" smtClean="0"/>
              <a:t>By incentivizing the student to use our software during study sessions, we can teach effective study methods using our </a:t>
            </a:r>
            <a:r>
              <a:rPr lang="en-US" sz="1600" dirty="0" err="1" smtClean="0"/>
              <a:t>SaaS</a:t>
            </a:r>
            <a:r>
              <a:rPr lang="en-US" sz="1600" dirty="0" smtClean="0"/>
              <a:t> platform.  By doing so, we also collect a dataset that has never been collected. </a:t>
            </a:r>
            <a:endParaRPr lang="en-US" sz="1600" dirty="0"/>
          </a:p>
        </p:txBody>
      </p:sp>
      <p:sp>
        <p:nvSpPr>
          <p:cNvPr id="22" name="TextBox 21"/>
          <p:cNvSpPr txBox="1"/>
          <p:nvPr/>
        </p:nvSpPr>
        <p:spPr>
          <a:xfrm>
            <a:off x="6092554" y="1523542"/>
            <a:ext cx="263867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Study metrics</a:t>
            </a:r>
          </a:p>
          <a:p>
            <a:r>
              <a:rPr lang="en-US" sz="1600" dirty="0" smtClean="0"/>
              <a:t>Analysis of study sessions allows students to connect effort with outcome</a:t>
            </a:r>
            <a:endParaRPr lang="en-US" sz="1600" dirty="0"/>
          </a:p>
        </p:txBody>
      </p:sp>
      <p:sp>
        <p:nvSpPr>
          <p:cNvPr id="23" name="TextBox 22"/>
          <p:cNvSpPr txBox="1"/>
          <p:nvPr/>
        </p:nvSpPr>
        <p:spPr>
          <a:xfrm>
            <a:off x="6577209" y="3437213"/>
            <a:ext cx="2566791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Study tips</a:t>
            </a:r>
          </a:p>
          <a:p>
            <a:r>
              <a:rPr lang="en-US" sz="1600" dirty="0" smtClean="0"/>
              <a:t>We have collected the disparate scientific findings on study behavior and have consolidated the best insights into our products.</a:t>
            </a:r>
          </a:p>
        </p:txBody>
      </p:sp>
    </p:spTree>
    <p:extLst>
      <p:ext uri="{BB962C8B-B14F-4D97-AF65-F5344CB8AC3E}">
        <p14:creationId xmlns:p14="http://schemas.microsoft.com/office/powerpoint/2010/main" val="36441023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education market is huge…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91154854"/>
              </p:ext>
            </p:extLst>
          </p:nvPr>
        </p:nvGraphicFramePr>
        <p:xfrm>
          <a:off x="457200" y="1731169"/>
          <a:ext cx="8229600" cy="43827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Rounded Rectangle 4"/>
          <p:cNvSpPr/>
          <p:nvPr/>
        </p:nvSpPr>
        <p:spPr>
          <a:xfrm>
            <a:off x="1619644" y="5622637"/>
            <a:ext cx="6198928" cy="945930"/>
          </a:xfrm>
          <a:prstGeom prst="roundRect">
            <a:avLst/>
          </a:prstGeom>
          <a:solidFill>
            <a:schemeClr val="tx1"/>
          </a:solidFill>
          <a:ln w="3810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These estimates don’t include potential adjacent markets that need help studying other materials (e.g., corporate education, standardized test prep, bible study, athletic teams, etc.)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790095" y="4787515"/>
            <a:ext cx="913198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1" dirty="0">
                <a:solidFill>
                  <a:schemeClr val="tx2"/>
                </a:solidFill>
              </a:rPr>
              <a:t>$</a:t>
            </a:r>
            <a:r>
              <a:rPr lang="en-US" sz="1600" b="1" dirty="0" smtClean="0">
                <a:solidFill>
                  <a:schemeClr val="tx2"/>
                </a:solidFill>
              </a:rPr>
              <a:t>252M</a:t>
            </a:r>
          </a:p>
          <a:p>
            <a:pPr algn="r"/>
            <a:r>
              <a:rPr lang="en-US" sz="1600" b="1" dirty="0" smtClean="0">
                <a:solidFill>
                  <a:schemeClr val="tx2"/>
                </a:solidFill>
              </a:rPr>
              <a:t>(21M)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655929" y="3532907"/>
            <a:ext cx="104736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1" dirty="0">
                <a:solidFill>
                  <a:schemeClr val="tx2"/>
                </a:solidFill>
              </a:rPr>
              <a:t>$876M</a:t>
            </a:r>
          </a:p>
          <a:p>
            <a:pPr algn="r"/>
            <a:r>
              <a:rPr lang="en-US" sz="1600" b="1" dirty="0" smtClean="0">
                <a:solidFill>
                  <a:schemeClr val="tx2"/>
                </a:solidFill>
              </a:rPr>
              <a:t>(73M)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790095" y="2193635"/>
            <a:ext cx="913198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1" dirty="0">
                <a:solidFill>
                  <a:schemeClr val="tx2"/>
                </a:solidFill>
              </a:rPr>
              <a:t>$11B</a:t>
            </a:r>
          </a:p>
          <a:p>
            <a:pPr algn="r"/>
            <a:r>
              <a:rPr lang="en-US" sz="1600" b="1" dirty="0" smtClean="0">
                <a:solidFill>
                  <a:schemeClr val="tx2"/>
                </a:solidFill>
              </a:rPr>
              <a:t>(912M)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73182" y="6545477"/>
            <a:ext cx="87976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Source: National Center for Education Statistics, US </a:t>
            </a:r>
            <a:r>
              <a:rPr lang="en-US" sz="1200" dirty="0" err="1" smtClean="0"/>
              <a:t>Dept</a:t>
            </a:r>
            <a:r>
              <a:rPr lang="en-US" sz="1200" dirty="0" smtClean="0"/>
              <a:t> of Education </a:t>
            </a:r>
            <a:endParaRPr lang="en-US" sz="1200" dirty="0"/>
          </a:p>
        </p:txBody>
      </p:sp>
      <p:sp>
        <p:nvSpPr>
          <p:cNvPr id="10" name="TextBox 9"/>
          <p:cNvSpPr txBox="1"/>
          <p:nvPr/>
        </p:nvSpPr>
        <p:spPr>
          <a:xfrm>
            <a:off x="-25837" y="1449015"/>
            <a:ext cx="2170545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Market size estimate</a:t>
            </a:r>
          </a:p>
          <a:p>
            <a:r>
              <a:rPr lang="en-US" sz="1600" dirty="0" smtClean="0"/>
              <a:t>$s, (# of students)</a:t>
            </a:r>
          </a:p>
        </p:txBody>
      </p:sp>
    </p:spTree>
    <p:extLst>
      <p:ext uri="{BB962C8B-B14F-4D97-AF65-F5344CB8AC3E}">
        <p14:creationId xmlns:p14="http://schemas.microsoft.com/office/powerpoint/2010/main" val="28039464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…and untapped by direct competitors</a:t>
            </a:r>
            <a:endParaRPr lang="en-US" sz="3600" dirty="0"/>
          </a:p>
        </p:txBody>
      </p:sp>
      <p:sp>
        <p:nvSpPr>
          <p:cNvPr id="6" name="TextBox 5"/>
          <p:cNvSpPr txBox="1"/>
          <p:nvPr/>
        </p:nvSpPr>
        <p:spPr>
          <a:xfrm>
            <a:off x="1812645" y="1615203"/>
            <a:ext cx="3617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Competitive aspects</a:t>
            </a:r>
            <a:endParaRPr 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5495620" y="1615203"/>
            <a:ext cx="3617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Why not a direct competitor</a:t>
            </a:r>
            <a:endParaRPr lang="en-US" b="1" dirty="0"/>
          </a:p>
        </p:txBody>
      </p:sp>
      <p:sp>
        <p:nvSpPr>
          <p:cNvPr id="8" name="Rectangle 7"/>
          <p:cNvSpPr/>
          <p:nvPr/>
        </p:nvSpPr>
        <p:spPr>
          <a:xfrm>
            <a:off x="92364" y="2228273"/>
            <a:ext cx="1616363" cy="107372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 smtClean="0">
                <a:solidFill>
                  <a:schemeClr val="bg1"/>
                </a:solidFill>
              </a:rPr>
              <a:t>Universities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92364" y="3394366"/>
            <a:ext cx="1616363" cy="107372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 smtClean="0">
                <a:solidFill>
                  <a:schemeClr val="bg1"/>
                </a:solidFill>
              </a:rPr>
              <a:t>Blogs/help sites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92364" y="4537369"/>
            <a:ext cx="1616363" cy="107372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 smtClean="0">
                <a:solidFill>
                  <a:schemeClr val="bg1"/>
                </a:solidFill>
              </a:rPr>
              <a:t>Study tools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92364" y="5703462"/>
            <a:ext cx="1616363" cy="107372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 smtClean="0">
                <a:solidFill>
                  <a:schemeClr val="bg1"/>
                </a:solidFill>
              </a:rPr>
              <a:t>Tutoring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812645" y="2228273"/>
            <a:ext cx="36172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Most universities offer a basic study skills course, typically in a 1 credit hour course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495620" y="2228273"/>
            <a:ext cx="36172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Offline instruction, limited exposure and feedback, not mandatory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1812645" y="3394366"/>
            <a:ext cx="36172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Disparate sites provide similar content to help students learn study skills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5495620" y="3394366"/>
            <a:ext cx="36172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We transform the best tips into actionable steps that help change study behavior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1812645" y="4537369"/>
            <a:ext cx="36172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Student attention during study time (flashcards, shared notes, etc.); could expand platform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95620" y="4537369"/>
            <a:ext cx="36172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We teach effective study methods, but we want to be a study engagement platform and can offer third party tools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1812645" y="5703462"/>
            <a:ext cx="36172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Known paradigm to turn to when students seek help in improving academic performance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5495620" y="5703462"/>
            <a:ext cx="36172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We focus on the behavior, not the content</a:t>
            </a:r>
            <a:endParaRPr lang="en-US" dirty="0"/>
          </a:p>
        </p:txBody>
      </p:sp>
      <p:cxnSp>
        <p:nvCxnSpPr>
          <p:cNvPr id="24" name="Straight Connector 23"/>
          <p:cNvCxnSpPr/>
          <p:nvPr/>
        </p:nvCxnSpPr>
        <p:spPr>
          <a:xfrm>
            <a:off x="1812645" y="1984535"/>
            <a:ext cx="3617265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5501790" y="1984535"/>
            <a:ext cx="3617265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9" name="Picture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324" y="4864812"/>
            <a:ext cx="732284" cy="366142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781" y="4880911"/>
            <a:ext cx="726334" cy="319244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4"/>
          <a:srcRect t="5859" b="8095"/>
          <a:stretch/>
        </p:blipFill>
        <p:spPr>
          <a:xfrm>
            <a:off x="147357" y="6065075"/>
            <a:ext cx="827567" cy="29670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7992" y="6482291"/>
            <a:ext cx="1165578" cy="204411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7357" y="5282163"/>
            <a:ext cx="1509758" cy="226464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1737" y="6053093"/>
            <a:ext cx="543130" cy="322892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9659" y="4106494"/>
            <a:ext cx="1119372" cy="292759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4016" y="3749276"/>
            <a:ext cx="1584950" cy="276982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256346" y="2633099"/>
            <a:ext cx="1280528" cy="430887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rgbClr val="FFFFFF"/>
                </a:solidFill>
              </a:rPr>
              <a:t>Study skills </a:t>
            </a:r>
            <a:r>
              <a:rPr lang="en-US" sz="1100" dirty="0">
                <a:solidFill>
                  <a:srgbClr val="FFFFFF"/>
                </a:solidFill>
              </a:rPr>
              <a:t>c</a:t>
            </a:r>
            <a:r>
              <a:rPr lang="en-US" sz="1100" dirty="0" smtClean="0">
                <a:solidFill>
                  <a:srgbClr val="FFFFFF"/>
                </a:solidFill>
              </a:rPr>
              <a:t>ourses &amp; Learning centers</a:t>
            </a:r>
            <a:endParaRPr lang="en-US" sz="11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04102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70299" y="2377592"/>
            <a:ext cx="8331273" cy="310514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/>
              <a:t>O</a:t>
            </a:r>
            <a:r>
              <a:rPr lang="en-US" sz="3600" dirty="0" smtClean="0"/>
              <a:t>ur first mover advantage will be sustained by our focus on subject matter leadership</a:t>
            </a:r>
            <a:endParaRPr lang="en-US" sz="3600" dirty="0"/>
          </a:p>
        </p:txBody>
      </p:sp>
      <p:sp>
        <p:nvSpPr>
          <p:cNvPr id="6" name="AutoShape 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18223" y="1791168"/>
            <a:ext cx="8618537" cy="602187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" name="Rectangle 12"/>
          <p:cNvSpPr>
            <a:spLocks noChangeArrowheads="1"/>
          </p:cNvSpPr>
          <p:nvPr>
            <p:custDataLst>
              <p:tags r:id="rId2"/>
            </p:custDataLst>
          </p:nvPr>
        </p:nvSpPr>
        <p:spPr bwMode="blackWhite">
          <a:xfrm>
            <a:off x="2963474" y="1686308"/>
            <a:ext cx="3118511" cy="1449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3810" tIns="0" rIns="3810" bIns="0" anchor="ctr"/>
          <a:lstStyle/>
          <a:p>
            <a:pPr algn="ctr" defTabSz="895350">
              <a:buClr>
                <a:schemeClr val="tx2"/>
              </a:buClr>
            </a:pPr>
            <a:endParaRPr lang="en-US" altLang="ko-KR" sz="900" b="1">
              <a:ea typeface="Gulim" charset="0"/>
              <a:cs typeface="Gulim" charset="0"/>
            </a:endParaRPr>
          </a:p>
        </p:txBody>
      </p:sp>
      <p:sp>
        <p:nvSpPr>
          <p:cNvPr id="10" name="Rectangle 26"/>
          <p:cNvSpPr>
            <a:spLocks noChangeArrowheads="1"/>
          </p:cNvSpPr>
          <p:nvPr>
            <p:custDataLst>
              <p:tags r:id="rId3"/>
            </p:custDataLst>
          </p:nvPr>
        </p:nvSpPr>
        <p:spPr bwMode="blackWhite">
          <a:xfrm>
            <a:off x="54866" y="2377593"/>
            <a:ext cx="2863854" cy="3105143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1"/>
              </a:gs>
            </a:gsLst>
            <a:lin ang="0" scaled="1"/>
            <a:tileRect/>
          </a:gradFill>
          <a:ln w="9525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square" anchor="t">
            <a:normAutofit/>
          </a:bodyPr>
          <a:lstStyle/>
          <a:p>
            <a:pPr eaLnBrk="0" hangingPunct="0"/>
            <a:r>
              <a:rPr lang="en-US" b="1" dirty="0" smtClean="0"/>
              <a:t>First mover advantage</a:t>
            </a:r>
          </a:p>
          <a:p>
            <a:pPr marL="285750" indent="-285750" eaLnBrk="0" hangingPunct="0">
              <a:buFont typeface="Arial"/>
              <a:buChar char="•"/>
            </a:pPr>
            <a:endParaRPr lang="en-US" sz="800" dirty="0" smtClean="0"/>
          </a:p>
          <a:p>
            <a:pPr marL="285750" indent="-285750" eaLnBrk="0" hangingPunct="0">
              <a:buFont typeface="Arial"/>
              <a:buChar char="•"/>
            </a:pPr>
            <a:r>
              <a:rPr lang="en-US" dirty="0" smtClean="0"/>
              <a:t>No current direct competitors</a:t>
            </a:r>
          </a:p>
          <a:p>
            <a:pPr marL="285750" indent="-285750" eaLnBrk="0" hangingPunct="0">
              <a:buFont typeface="Arial"/>
              <a:buChar char="•"/>
            </a:pPr>
            <a:r>
              <a:rPr lang="en-US" dirty="0" smtClean="0"/>
              <a:t>Sleepy aspect of education industry should not attract significant attention initially</a:t>
            </a:r>
          </a:p>
          <a:p>
            <a:pPr marL="285750" indent="-285750" eaLnBrk="0" hangingPunct="0">
              <a:buFont typeface="Arial"/>
              <a:buChar char="•"/>
            </a:pPr>
            <a:r>
              <a:rPr lang="en-US" dirty="0" smtClean="0"/>
              <a:t>Growth of unique dataset provides value</a:t>
            </a:r>
          </a:p>
          <a:p>
            <a:pPr marL="285750" indent="-285750" eaLnBrk="0" hangingPunct="0">
              <a:buFont typeface="Arial"/>
              <a:buChar char="•"/>
            </a:pPr>
            <a:endParaRPr lang="en-US" dirty="0" smtClean="0"/>
          </a:p>
          <a:p>
            <a:pPr marL="285750" indent="-285750" eaLnBrk="0" hangingPunct="0">
              <a:buFont typeface="Arial"/>
              <a:buChar char="•"/>
            </a:pPr>
            <a:endParaRPr lang="en-US" dirty="0"/>
          </a:p>
        </p:txBody>
      </p:sp>
      <p:sp>
        <p:nvSpPr>
          <p:cNvPr id="11" name="Rectangle 28"/>
          <p:cNvSpPr>
            <a:spLocks noChangeArrowheads="1"/>
          </p:cNvSpPr>
          <p:nvPr>
            <p:custDataLst>
              <p:tags r:id="rId4"/>
            </p:custDataLst>
          </p:nvPr>
        </p:nvSpPr>
        <p:spPr bwMode="blackWhite">
          <a:xfrm>
            <a:off x="6211335" y="2377593"/>
            <a:ext cx="2861807" cy="3105143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1"/>
              </a:gs>
            </a:gsLst>
            <a:lin ang="0" scaled="1"/>
            <a:tileRect/>
          </a:gradFill>
          <a:ln w="63500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square" anchor="t">
            <a:normAutofit/>
          </a:bodyPr>
          <a:lstStyle/>
          <a:p>
            <a:pPr eaLnBrk="0" hangingPunct="0"/>
            <a:r>
              <a:rPr lang="en-US" b="1" dirty="0" smtClean="0"/>
              <a:t>Subject matter leadership</a:t>
            </a:r>
          </a:p>
          <a:p>
            <a:pPr marL="285750" indent="-285750" eaLnBrk="0" hangingPunct="0">
              <a:buFont typeface="Arial"/>
              <a:buChar char="•"/>
            </a:pPr>
            <a:endParaRPr lang="en-US" sz="800" dirty="0" smtClean="0"/>
          </a:p>
          <a:p>
            <a:pPr marL="285750" indent="-285750" eaLnBrk="0" hangingPunct="0">
              <a:buFont typeface="Arial"/>
              <a:buChar char="•"/>
            </a:pPr>
            <a:r>
              <a:rPr lang="en-US" dirty="0" smtClean="0"/>
              <a:t>Currently, there is no direct academic field devoted to studying</a:t>
            </a:r>
          </a:p>
          <a:p>
            <a:pPr marL="285750" indent="-285750" eaLnBrk="0" hangingPunct="0">
              <a:buFont typeface="Arial"/>
              <a:buChar char="•"/>
            </a:pPr>
            <a:r>
              <a:rPr lang="en-US" dirty="0" smtClean="0"/>
              <a:t>Access to students through our app allows fertile testing grounds</a:t>
            </a:r>
          </a:p>
          <a:p>
            <a:pPr marL="285750" indent="-285750" eaLnBrk="0" hangingPunct="0">
              <a:buFont typeface="Arial"/>
              <a:buChar char="•"/>
            </a:pPr>
            <a:r>
              <a:rPr lang="en-US" dirty="0" smtClean="0"/>
              <a:t>We anticipate major R&amp;D investments to sustain thought leadership</a:t>
            </a:r>
            <a:endParaRPr lang="en-US" dirty="0"/>
          </a:p>
        </p:txBody>
      </p:sp>
      <p:sp>
        <p:nvSpPr>
          <p:cNvPr id="12" name="Rectangle 30"/>
          <p:cNvSpPr>
            <a:spLocks noChangeArrowheads="1"/>
          </p:cNvSpPr>
          <p:nvPr>
            <p:custDataLst>
              <p:tags r:id="rId5"/>
            </p:custDataLst>
          </p:nvPr>
        </p:nvSpPr>
        <p:spPr bwMode="blackWhite">
          <a:xfrm>
            <a:off x="3119774" y="2377593"/>
            <a:ext cx="2862072" cy="3105143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1"/>
              </a:gs>
            </a:gsLst>
            <a:lin ang="0" scaled="1"/>
            <a:tileRect/>
          </a:gradFill>
          <a:ln w="9525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square" anchor="t">
            <a:normAutofit/>
          </a:bodyPr>
          <a:lstStyle/>
          <a:p>
            <a:pPr eaLnBrk="0" hangingPunct="0"/>
            <a:r>
              <a:rPr lang="en-US" b="1" dirty="0"/>
              <a:t>Intellectual Property</a:t>
            </a:r>
          </a:p>
          <a:p>
            <a:pPr marL="285750" indent="-285750" eaLnBrk="0" hangingPunct="0">
              <a:buFont typeface="Arial"/>
              <a:buChar char="•"/>
            </a:pPr>
            <a:endParaRPr lang="en-US" sz="800" dirty="0"/>
          </a:p>
          <a:p>
            <a:pPr marL="285750" indent="-285750" eaLnBrk="0" hangingPunct="0">
              <a:buFont typeface="Arial"/>
              <a:buChar char="•"/>
            </a:pPr>
            <a:r>
              <a:rPr lang="en-US" dirty="0"/>
              <a:t>Provisional patent is already filed – </a:t>
            </a:r>
            <a:r>
              <a:rPr lang="en-US" i="1" dirty="0"/>
              <a:t>Method and Apparatus for Facilitating Effective Study</a:t>
            </a:r>
            <a:r>
              <a:rPr lang="en-US" dirty="0"/>
              <a:t> (serial number 61/923,298)</a:t>
            </a:r>
          </a:p>
          <a:p>
            <a:pPr marL="285750" indent="-285750" eaLnBrk="0" hangingPunct="0">
              <a:buFont typeface="Arial"/>
              <a:buChar char="•"/>
            </a:pPr>
            <a:r>
              <a:rPr lang="en-US" dirty="0"/>
              <a:t>We plan to cultivate broader IP as we experiment and learn</a:t>
            </a:r>
          </a:p>
          <a:p>
            <a:pPr marL="285750" indent="-285750" eaLnBrk="0" hangingPunct="0">
              <a:buFont typeface="Arial"/>
              <a:buChar char="•"/>
            </a:pPr>
            <a:endParaRPr lang="en-US" dirty="0"/>
          </a:p>
        </p:txBody>
      </p:sp>
      <p:sp>
        <p:nvSpPr>
          <p:cNvPr id="14" name="AutoShape 40"/>
          <p:cNvSpPr>
            <a:spLocks noChangeArrowheads="1"/>
          </p:cNvSpPr>
          <p:nvPr>
            <p:custDataLst>
              <p:tags r:id="rId6"/>
            </p:custDataLst>
          </p:nvPr>
        </p:nvSpPr>
        <p:spPr bwMode="gray">
          <a:xfrm>
            <a:off x="2483585" y="1686308"/>
            <a:ext cx="4089400" cy="473699"/>
          </a:xfrm>
          <a:prstGeom prst="roundRect">
            <a:avLst>
              <a:gd name="adj" fmla="val 34134"/>
            </a:avLst>
          </a:prstGeom>
          <a:solidFill>
            <a:schemeClr val="tx1"/>
          </a:solidFill>
          <a:ln>
            <a:noFill/>
          </a:ln>
          <a:effectLst/>
        </p:spPr>
        <p:txBody>
          <a:bodyPr wrap="none" anchor="ctr"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Our unfair advantage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1619644" y="5720325"/>
            <a:ext cx="6198928" cy="945930"/>
          </a:xfrm>
          <a:prstGeom prst="roundRect">
            <a:avLst/>
          </a:prstGeom>
          <a:solidFill>
            <a:schemeClr val="tx1"/>
          </a:solidFill>
          <a:ln w="3810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First mover advantage coupled with diligent IP will buy us time, but a sustainable competitive advantage will come from maintaining subject matter leadership</a:t>
            </a:r>
            <a:endParaRPr lang="en-US" dirty="0"/>
          </a:p>
        </p:txBody>
      </p:sp>
      <p:sp>
        <p:nvSpPr>
          <p:cNvPr id="16" name="AutoShape 20"/>
          <p:cNvSpPr>
            <a:spLocks noChangeArrowheads="1"/>
          </p:cNvSpPr>
          <p:nvPr/>
        </p:nvSpPr>
        <p:spPr bwMode="auto">
          <a:xfrm rot="5400000">
            <a:off x="2720985" y="3920566"/>
            <a:ext cx="595000" cy="202579"/>
          </a:xfrm>
          <a:prstGeom prst="triangle">
            <a:avLst>
              <a:gd name="adj" fmla="val 50000"/>
            </a:avLst>
          </a:prstGeom>
          <a:solidFill>
            <a:schemeClr val="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" name="AutoShape 20"/>
          <p:cNvSpPr>
            <a:spLocks noChangeArrowheads="1"/>
          </p:cNvSpPr>
          <p:nvPr/>
        </p:nvSpPr>
        <p:spPr bwMode="auto">
          <a:xfrm rot="5400000">
            <a:off x="5785635" y="3920567"/>
            <a:ext cx="595000" cy="202579"/>
          </a:xfrm>
          <a:prstGeom prst="triangle">
            <a:avLst>
              <a:gd name="adj" fmla="val 50000"/>
            </a:avLst>
          </a:prstGeom>
          <a:solidFill>
            <a:schemeClr val="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7304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O</a:t>
            </a:r>
            <a:r>
              <a:rPr lang="en-US" sz="3600" dirty="0" smtClean="0"/>
              <a:t>ur business model develops in phases</a:t>
            </a:r>
            <a:endParaRPr lang="en-US" sz="3600" dirty="0"/>
          </a:p>
        </p:txBody>
      </p:sp>
      <p:grpSp>
        <p:nvGrpSpPr>
          <p:cNvPr id="26" name="Group 70"/>
          <p:cNvGrpSpPr>
            <a:grpSpLocks/>
          </p:cNvGrpSpPr>
          <p:nvPr/>
        </p:nvGrpSpPr>
        <p:grpSpPr bwMode="auto">
          <a:xfrm>
            <a:off x="1853547" y="1742777"/>
            <a:ext cx="6545262" cy="1076325"/>
            <a:chOff x="1198" y="846"/>
            <a:chExt cx="3900" cy="678"/>
          </a:xfrm>
        </p:grpSpPr>
        <p:sp>
          <p:nvSpPr>
            <p:cNvPr id="27" name="Arc 9"/>
            <p:cNvSpPr>
              <a:spLocks/>
            </p:cNvSpPr>
            <p:nvPr>
              <p:custDataLst>
                <p:tags r:id="rId12"/>
              </p:custDataLst>
            </p:nvPr>
          </p:nvSpPr>
          <p:spPr bwMode="auto">
            <a:xfrm>
              <a:off x="1198" y="1212"/>
              <a:ext cx="1440" cy="312"/>
            </a:xfrm>
            <a:custGeom>
              <a:avLst/>
              <a:gdLst>
                <a:gd name="T0" fmla="*/ 0 w 20829"/>
                <a:gd name="T1" fmla="*/ 0 h 21600"/>
                <a:gd name="T2" fmla="*/ 0 w 20829"/>
                <a:gd name="T3" fmla="*/ 0 h 21600"/>
                <a:gd name="T4" fmla="*/ 0 w 20829"/>
                <a:gd name="T5" fmla="*/ 0 h 21600"/>
                <a:gd name="T6" fmla="*/ 0 60000 65536"/>
                <a:gd name="T7" fmla="*/ 0 60000 65536"/>
                <a:gd name="T8" fmla="*/ 0 60000 65536"/>
                <a:gd name="T9" fmla="*/ 0 w 20829"/>
                <a:gd name="T10" fmla="*/ 0 h 21600"/>
                <a:gd name="T11" fmla="*/ 20829 w 20829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0829" h="21600" fill="none" extrusionOk="0">
                  <a:moveTo>
                    <a:pt x="-1" y="11833"/>
                  </a:moveTo>
                  <a:cubicBezTo>
                    <a:pt x="3679" y="4574"/>
                    <a:pt x="11127" y="-1"/>
                    <a:pt x="19266" y="0"/>
                  </a:cubicBezTo>
                  <a:cubicBezTo>
                    <a:pt x="19787" y="0"/>
                    <a:pt x="20308" y="18"/>
                    <a:pt x="20829" y="56"/>
                  </a:cubicBezTo>
                </a:path>
                <a:path w="20829" h="21600" stroke="0" extrusionOk="0">
                  <a:moveTo>
                    <a:pt x="-1" y="11833"/>
                  </a:moveTo>
                  <a:cubicBezTo>
                    <a:pt x="3679" y="4574"/>
                    <a:pt x="11127" y="-1"/>
                    <a:pt x="19266" y="0"/>
                  </a:cubicBezTo>
                  <a:cubicBezTo>
                    <a:pt x="19787" y="0"/>
                    <a:pt x="20308" y="18"/>
                    <a:pt x="20829" y="56"/>
                  </a:cubicBezTo>
                  <a:lnTo>
                    <a:pt x="19266" y="21600"/>
                  </a:lnTo>
                  <a:close/>
                </a:path>
              </a:pathLst>
            </a:custGeom>
            <a:noFill/>
            <a:ln w="9525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 sz="1600">
                <a:cs typeface="Arial" charset="0"/>
              </a:endParaRPr>
            </a:p>
          </p:txBody>
        </p:sp>
        <p:sp>
          <p:nvSpPr>
            <p:cNvPr id="28" name="Arc 10"/>
            <p:cNvSpPr>
              <a:spLocks/>
            </p:cNvSpPr>
            <p:nvPr>
              <p:custDataLst>
                <p:tags r:id="rId13"/>
              </p:custDataLst>
            </p:nvPr>
          </p:nvSpPr>
          <p:spPr bwMode="auto">
            <a:xfrm>
              <a:off x="2473" y="1032"/>
              <a:ext cx="1460" cy="312"/>
            </a:xfrm>
            <a:custGeom>
              <a:avLst/>
              <a:gdLst>
                <a:gd name="T0" fmla="*/ 0 w 21145"/>
                <a:gd name="T1" fmla="*/ 0 h 21600"/>
                <a:gd name="T2" fmla="*/ 0 w 21145"/>
                <a:gd name="T3" fmla="*/ 0 h 21600"/>
                <a:gd name="T4" fmla="*/ 0 w 21145"/>
                <a:gd name="T5" fmla="*/ 0 h 21600"/>
                <a:gd name="T6" fmla="*/ 0 60000 65536"/>
                <a:gd name="T7" fmla="*/ 0 60000 65536"/>
                <a:gd name="T8" fmla="*/ 0 60000 65536"/>
                <a:gd name="T9" fmla="*/ 0 w 21145"/>
                <a:gd name="T10" fmla="*/ 0 h 21600"/>
                <a:gd name="T11" fmla="*/ 21145 w 21145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145" h="21600" fill="none" extrusionOk="0">
                  <a:moveTo>
                    <a:pt x="0" y="12483"/>
                  </a:moveTo>
                  <a:cubicBezTo>
                    <a:pt x="3545" y="4868"/>
                    <a:pt x="11182" y="-1"/>
                    <a:pt x="19582" y="0"/>
                  </a:cubicBezTo>
                  <a:cubicBezTo>
                    <a:pt x="20103" y="0"/>
                    <a:pt x="20624" y="18"/>
                    <a:pt x="21145" y="56"/>
                  </a:cubicBezTo>
                </a:path>
                <a:path w="21145" h="21600" stroke="0" extrusionOk="0">
                  <a:moveTo>
                    <a:pt x="0" y="12483"/>
                  </a:moveTo>
                  <a:cubicBezTo>
                    <a:pt x="3545" y="4868"/>
                    <a:pt x="11182" y="-1"/>
                    <a:pt x="19582" y="0"/>
                  </a:cubicBezTo>
                  <a:cubicBezTo>
                    <a:pt x="20103" y="0"/>
                    <a:pt x="20624" y="18"/>
                    <a:pt x="21145" y="56"/>
                  </a:cubicBezTo>
                  <a:lnTo>
                    <a:pt x="19582" y="21600"/>
                  </a:lnTo>
                  <a:close/>
                </a:path>
              </a:pathLst>
            </a:custGeom>
            <a:noFill/>
            <a:ln w="9525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 sz="1600">
                <a:cs typeface="Arial" charset="0"/>
              </a:endParaRPr>
            </a:p>
          </p:txBody>
        </p:sp>
        <p:sp>
          <p:nvSpPr>
            <p:cNvPr id="29" name="Arc 11"/>
            <p:cNvSpPr>
              <a:spLocks/>
            </p:cNvSpPr>
            <p:nvPr>
              <p:custDataLst>
                <p:tags r:id="rId14"/>
              </p:custDataLst>
            </p:nvPr>
          </p:nvSpPr>
          <p:spPr bwMode="auto">
            <a:xfrm>
              <a:off x="3722" y="846"/>
              <a:ext cx="1376" cy="314"/>
            </a:xfrm>
            <a:custGeom>
              <a:avLst/>
              <a:gdLst>
                <a:gd name="T0" fmla="*/ 0 w 21286"/>
                <a:gd name="T1" fmla="*/ 0 h 21600"/>
                <a:gd name="T2" fmla="*/ 0 w 21286"/>
                <a:gd name="T3" fmla="*/ 0 h 21600"/>
                <a:gd name="T4" fmla="*/ 0 w 21286"/>
                <a:gd name="T5" fmla="*/ 0 h 21600"/>
                <a:gd name="T6" fmla="*/ 0 60000 65536"/>
                <a:gd name="T7" fmla="*/ 0 60000 65536"/>
                <a:gd name="T8" fmla="*/ 0 60000 65536"/>
                <a:gd name="T9" fmla="*/ 0 w 21286"/>
                <a:gd name="T10" fmla="*/ 0 h 21600"/>
                <a:gd name="T11" fmla="*/ 21286 w 21286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286" h="21600" fill="none" extrusionOk="0">
                  <a:moveTo>
                    <a:pt x="0" y="12792"/>
                  </a:moveTo>
                  <a:cubicBezTo>
                    <a:pt x="3475" y="5010"/>
                    <a:pt x="11200" y="-1"/>
                    <a:pt x="19723" y="0"/>
                  </a:cubicBezTo>
                  <a:cubicBezTo>
                    <a:pt x="20244" y="0"/>
                    <a:pt x="20765" y="18"/>
                    <a:pt x="21286" y="56"/>
                  </a:cubicBezTo>
                </a:path>
                <a:path w="21286" h="21600" stroke="0" extrusionOk="0">
                  <a:moveTo>
                    <a:pt x="0" y="12792"/>
                  </a:moveTo>
                  <a:cubicBezTo>
                    <a:pt x="3475" y="5010"/>
                    <a:pt x="11200" y="-1"/>
                    <a:pt x="19723" y="0"/>
                  </a:cubicBezTo>
                  <a:cubicBezTo>
                    <a:pt x="20244" y="0"/>
                    <a:pt x="20765" y="18"/>
                    <a:pt x="21286" y="56"/>
                  </a:cubicBezTo>
                  <a:lnTo>
                    <a:pt x="19723" y="21600"/>
                  </a:lnTo>
                  <a:close/>
                </a:path>
              </a:pathLst>
            </a:custGeom>
            <a:noFill/>
            <a:ln w="9525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 sz="1600">
                <a:cs typeface="Arial" charset="0"/>
              </a:endParaRPr>
            </a:p>
          </p:txBody>
        </p:sp>
      </p:grpSp>
      <p:sp>
        <p:nvSpPr>
          <p:cNvPr id="30" name="Rectangle 1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3917826" y="1804531"/>
            <a:ext cx="201743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b">
            <a:spAutoFit/>
          </a:bodyPr>
          <a:lstStyle/>
          <a:p>
            <a:pPr defTabSz="677863">
              <a:buClr>
                <a:schemeClr val="tx2"/>
              </a:buClr>
            </a:pPr>
            <a:r>
              <a:rPr lang="en-US" sz="1600" b="1" dirty="0">
                <a:cs typeface="Arial" charset="0"/>
              </a:rPr>
              <a:t>Mid term:  </a:t>
            </a:r>
            <a:r>
              <a:rPr lang="en-US" sz="1600" b="1" dirty="0" smtClean="0">
                <a:cs typeface="Arial" charset="0"/>
              </a:rPr>
              <a:t>2015 </a:t>
            </a:r>
            <a:endParaRPr lang="en-US" sz="1600" b="1" dirty="0">
              <a:cs typeface="Arial" charset="0"/>
            </a:endParaRPr>
          </a:p>
        </p:txBody>
      </p:sp>
      <p:sp>
        <p:nvSpPr>
          <p:cNvPr id="31" name="Rectangle 1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252724" y="1506081"/>
            <a:ext cx="2146085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b">
            <a:spAutoFit/>
          </a:bodyPr>
          <a:lstStyle/>
          <a:p>
            <a:pPr defTabSz="677863">
              <a:buClr>
                <a:schemeClr val="tx2"/>
              </a:buClr>
            </a:pPr>
            <a:r>
              <a:rPr lang="en-US" sz="1600" b="1" dirty="0">
                <a:cs typeface="Arial" charset="0"/>
              </a:rPr>
              <a:t>Long term:  </a:t>
            </a:r>
            <a:r>
              <a:rPr lang="en-US" sz="1600" b="1" dirty="0" smtClean="0">
                <a:cs typeface="Arial" charset="0"/>
              </a:rPr>
              <a:t>2016+</a:t>
            </a:r>
            <a:endParaRPr lang="en-US" sz="1600" b="1" dirty="0">
              <a:cs typeface="Arial" charset="0"/>
            </a:endParaRPr>
          </a:p>
        </p:txBody>
      </p:sp>
      <p:sp>
        <p:nvSpPr>
          <p:cNvPr id="32" name="Rectangle 1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836084" y="2082344"/>
            <a:ext cx="1801813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>
            <a:spAutoFit/>
          </a:bodyPr>
          <a:lstStyle/>
          <a:p>
            <a:pPr defTabSz="677863">
              <a:buClr>
                <a:schemeClr val="tx2"/>
              </a:buClr>
            </a:pPr>
            <a:r>
              <a:rPr lang="en-US" sz="1600" b="1" dirty="0">
                <a:cs typeface="Arial" charset="0"/>
              </a:rPr>
              <a:t>Near term:  </a:t>
            </a:r>
            <a:r>
              <a:rPr lang="en-US" sz="1600" b="1" dirty="0" smtClean="0">
                <a:cs typeface="Arial" charset="0"/>
              </a:rPr>
              <a:t>2014</a:t>
            </a:r>
            <a:endParaRPr lang="en-US" sz="1600" b="1" dirty="0">
              <a:cs typeface="Arial" charset="0"/>
            </a:endParaRPr>
          </a:p>
        </p:txBody>
      </p:sp>
      <p:sp>
        <p:nvSpPr>
          <p:cNvPr id="41" name="Rectangle 27"/>
          <p:cNvSpPr>
            <a:spLocks noChangeArrowheads="1"/>
          </p:cNvSpPr>
          <p:nvPr/>
        </p:nvSpPr>
        <p:spPr bwMode="auto">
          <a:xfrm>
            <a:off x="562909" y="4159186"/>
            <a:ext cx="1169988" cy="517525"/>
          </a:xfrm>
          <a:prstGeom prst="rect">
            <a:avLst/>
          </a:prstGeom>
          <a:solidFill>
            <a:srgbClr val="666666"/>
          </a:solidFill>
          <a:ln w="9525">
            <a:noFill/>
            <a:miter lim="800000"/>
            <a:headEnd/>
            <a:tailEnd/>
          </a:ln>
        </p:spPr>
        <p:txBody>
          <a:bodyPr lIns="72009" tIns="72009" rIns="72009" bIns="72009" anchor="ctr"/>
          <a:lstStyle/>
          <a:p>
            <a:pPr defTabSz="895350">
              <a:buClr>
                <a:schemeClr val="tx2"/>
              </a:buClr>
            </a:pPr>
            <a:r>
              <a:rPr lang="en-US" sz="1600" b="1" dirty="0" smtClean="0">
                <a:solidFill>
                  <a:schemeClr val="bg1"/>
                </a:solidFill>
                <a:cs typeface="Arial" charset="0"/>
              </a:rPr>
              <a:t>B2B</a:t>
            </a:r>
            <a:endParaRPr lang="en-US" sz="1600" b="1" dirty="0">
              <a:solidFill>
                <a:schemeClr val="bg1"/>
              </a:solidFill>
              <a:cs typeface="Arial" charset="0"/>
            </a:endParaRPr>
          </a:p>
        </p:txBody>
      </p:sp>
      <p:sp>
        <p:nvSpPr>
          <p:cNvPr id="42" name="Rectangle 28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836084" y="4159186"/>
            <a:ext cx="1986383" cy="1231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marL="114300" lvl="1" indent="-112713" defTabSz="895350">
              <a:buSzPct val="125000"/>
              <a:buFont typeface="Arial" charset="0"/>
              <a:buChar char="▪"/>
            </a:pPr>
            <a:r>
              <a:rPr lang="en-US" sz="1600" dirty="0" smtClean="0">
                <a:cs typeface="Arial" charset="0"/>
              </a:rPr>
              <a:t>Pilot program with university</a:t>
            </a:r>
          </a:p>
          <a:p>
            <a:pPr marL="114300" lvl="1" indent="-112713" defTabSz="895350">
              <a:buSzPct val="125000"/>
              <a:buFont typeface="Arial" charset="0"/>
              <a:buChar char="▪"/>
            </a:pPr>
            <a:r>
              <a:rPr lang="en-US" sz="1600" dirty="0" smtClean="0">
                <a:cs typeface="Arial" charset="0"/>
              </a:rPr>
              <a:t>Identify potential second pilot program university</a:t>
            </a:r>
            <a:endParaRPr lang="en-US" sz="1600" dirty="0">
              <a:cs typeface="Arial" charset="0"/>
            </a:endParaRPr>
          </a:p>
        </p:txBody>
      </p:sp>
      <p:sp>
        <p:nvSpPr>
          <p:cNvPr id="44" name="Rectangle 30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6252724" y="4159186"/>
            <a:ext cx="2146085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marL="114300" lvl="1" indent="-112713" defTabSz="895350">
              <a:buSzPct val="125000"/>
              <a:buFont typeface="Arial" charset="0"/>
              <a:buChar char="▪"/>
            </a:pPr>
            <a:r>
              <a:rPr lang="en-US" sz="1600" dirty="0" smtClean="0">
                <a:cs typeface="Arial" charset="0"/>
              </a:rPr>
              <a:t>Rapid expansion with 230K seats sold by Q4 2018</a:t>
            </a:r>
          </a:p>
        </p:txBody>
      </p:sp>
      <p:sp>
        <p:nvSpPr>
          <p:cNvPr id="45" name="Rectangle 32"/>
          <p:cNvSpPr>
            <a:spLocks noChangeArrowheads="1"/>
          </p:cNvSpPr>
          <p:nvPr/>
        </p:nvSpPr>
        <p:spPr bwMode="auto">
          <a:xfrm>
            <a:off x="562909" y="2961977"/>
            <a:ext cx="1169988" cy="517525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</p:spPr>
        <p:txBody>
          <a:bodyPr lIns="72009" tIns="72009" rIns="72009" bIns="72009" anchor="ctr"/>
          <a:lstStyle/>
          <a:p>
            <a:pPr defTabSz="895350">
              <a:buClr>
                <a:schemeClr val="tx2"/>
              </a:buClr>
            </a:pPr>
            <a:r>
              <a:rPr lang="en-US" sz="1600" b="1" dirty="0" smtClean="0">
                <a:solidFill>
                  <a:schemeClr val="bg1"/>
                </a:solidFill>
                <a:cs typeface="Arial" charset="0"/>
              </a:rPr>
              <a:t>B2C</a:t>
            </a:r>
            <a:endParaRPr lang="en-US" sz="1600" b="1" dirty="0">
              <a:solidFill>
                <a:schemeClr val="bg1"/>
              </a:solidFill>
              <a:cs typeface="Arial" charset="0"/>
            </a:endParaRPr>
          </a:p>
        </p:txBody>
      </p:sp>
      <p:sp>
        <p:nvSpPr>
          <p:cNvPr id="46" name="Rectangle 33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836084" y="2961977"/>
            <a:ext cx="1986383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marL="114300" lvl="1" indent="-112713" defTabSz="895350">
              <a:buClr>
                <a:schemeClr val="tx1"/>
              </a:buClr>
              <a:buSzPct val="125000"/>
              <a:buFont typeface="Arial" charset="0"/>
              <a:buChar char="▪"/>
            </a:pPr>
            <a:r>
              <a:rPr lang="en-US" sz="1600" dirty="0" smtClean="0">
                <a:cs typeface="Arial" charset="0"/>
              </a:rPr>
              <a:t>Rapid market testing to reach product-market fit</a:t>
            </a:r>
            <a:endParaRPr lang="en-US" sz="1600" dirty="0">
              <a:cs typeface="Arial" charset="0"/>
            </a:endParaRPr>
          </a:p>
        </p:txBody>
      </p:sp>
      <p:sp>
        <p:nvSpPr>
          <p:cNvPr id="47" name="Rectangle 34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3895739" y="2961977"/>
            <a:ext cx="2224087" cy="98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marL="114300" lvl="1" indent="-112713" defTabSz="895350">
              <a:buSzPct val="125000"/>
              <a:buFont typeface="Arial" charset="0"/>
              <a:buChar char="▪"/>
            </a:pPr>
            <a:r>
              <a:rPr lang="en-US" sz="1600" dirty="0" smtClean="0">
                <a:cs typeface="Arial" charset="0"/>
              </a:rPr>
              <a:t>Begin ramping spend to test sales channels </a:t>
            </a:r>
          </a:p>
          <a:p>
            <a:pPr marL="114300" lvl="1" indent="-112713" defTabSz="895350">
              <a:buSzPct val="125000"/>
              <a:buFont typeface="Arial" charset="0"/>
              <a:buChar char="▪"/>
            </a:pPr>
            <a:r>
              <a:rPr lang="en-US" sz="1600" dirty="0" smtClean="0">
                <a:cs typeface="Arial" charset="0"/>
              </a:rPr>
              <a:t>R&amp;D begins for long term product vision</a:t>
            </a:r>
            <a:endParaRPr lang="en-US" sz="1600" dirty="0">
              <a:cs typeface="Arial" charset="0"/>
            </a:endParaRPr>
          </a:p>
        </p:txBody>
      </p:sp>
      <p:sp>
        <p:nvSpPr>
          <p:cNvPr id="48" name="Rectangle 35"/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6252724" y="2961977"/>
            <a:ext cx="2146085" cy="98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marL="114300" lvl="1" indent="-112713" defTabSz="895350">
              <a:buSzPct val="125000"/>
              <a:buFont typeface="Arial" charset="0"/>
              <a:buChar char="▪"/>
            </a:pPr>
            <a:r>
              <a:rPr lang="en-US" sz="1600" dirty="0" smtClean="0">
                <a:cs typeface="Arial" charset="0"/>
              </a:rPr>
              <a:t>Major sales and marketing spend to scale</a:t>
            </a:r>
          </a:p>
          <a:p>
            <a:pPr marL="114300" lvl="1" indent="-112713" defTabSz="895350">
              <a:buSzPct val="125000"/>
              <a:buFont typeface="Arial" charset="0"/>
              <a:buChar char="▪"/>
            </a:pPr>
            <a:endParaRPr lang="en-US" sz="1600" dirty="0">
              <a:cs typeface="Arial" charset="0"/>
            </a:endParaRPr>
          </a:p>
        </p:txBody>
      </p:sp>
      <p:sp>
        <p:nvSpPr>
          <p:cNvPr id="55" name="Line 36"/>
          <p:cNvSpPr>
            <a:spLocks noChangeShapeType="1"/>
          </p:cNvSpPr>
          <p:nvPr>
            <p:custDataLst>
              <p:tags r:id="rId9"/>
            </p:custDataLst>
          </p:nvPr>
        </p:nvSpPr>
        <p:spPr bwMode="auto">
          <a:xfrm>
            <a:off x="1836084" y="4007275"/>
            <a:ext cx="6602413" cy="0"/>
          </a:xfrm>
          <a:prstGeom prst="line">
            <a:avLst/>
          </a:prstGeom>
          <a:noFill/>
          <a:ln w="9525">
            <a:solidFill>
              <a:srgbClr val="80808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600"/>
          </a:p>
        </p:txBody>
      </p:sp>
      <p:sp>
        <p:nvSpPr>
          <p:cNvPr id="58" name="Line 44"/>
          <p:cNvSpPr>
            <a:spLocks noChangeShapeType="1"/>
          </p:cNvSpPr>
          <p:nvPr>
            <p:custDataLst>
              <p:tags r:id="rId10"/>
            </p:custDataLst>
          </p:nvPr>
        </p:nvSpPr>
        <p:spPr bwMode="auto">
          <a:xfrm>
            <a:off x="1836084" y="2860377"/>
            <a:ext cx="6602413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600"/>
          </a:p>
        </p:txBody>
      </p:sp>
      <p:sp>
        <p:nvSpPr>
          <p:cNvPr id="33" name="Rounded Rectangle 32"/>
          <p:cNvSpPr/>
          <p:nvPr/>
        </p:nvSpPr>
        <p:spPr>
          <a:xfrm>
            <a:off x="1619644" y="5958966"/>
            <a:ext cx="6198928" cy="743922"/>
          </a:xfrm>
          <a:prstGeom prst="roundRect">
            <a:avLst/>
          </a:prstGeom>
          <a:solidFill>
            <a:schemeClr val="tx1"/>
          </a:solidFill>
          <a:ln w="3810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B2C </a:t>
            </a:r>
            <a:r>
              <a:rPr lang="en-US" dirty="0" smtClean="0"/>
              <a:t>offers </a:t>
            </a:r>
            <a:r>
              <a:rPr lang="en-US" dirty="0"/>
              <a:t>a </a:t>
            </a:r>
            <a:r>
              <a:rPr lang="en-US" dirty="0" smtClean="0"/>
              <a:t>big opportunity </a:t>
            </a:r>
            <a:r>
              <a:rPr lang="en-US" dirty="0"/>
              <a:t>and </a:t>
            </a:r>
            <a:r>
              <a:rPr lang="en-US" dirty="0" smtClean="0"/>
              <a:t>immediate revenue.  B2B provides bigger long term value, but will take time to develop.  </a:t>
            </a:r>
            <a:endParaRPr lang="en-US" dirty="0"/>
          </a:p>
        </p:txBody>
      </p:sp>
      <p:sp>
        <p:nvSpPr>
          <p:cNvPr id="43" name="Rectangle 29"/>
          <p:cNvSpPr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3895739" y="4159186"/>
            <a:ext cx="2224087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marL="114300" lvl="1" indent="-112713" defTabSz="895350">
              <a:buSzPct val="125000"/>
              <a:buFont typeface="Arial" charset="0"/>
              <a:buChar char="▪"/>
            </a:pPr>
            <a:r>
              <a:rPr lang="en-US" sz="1600" dirty="0">
                <a:cs typeface="Arial" charset="0"/>
              </a:rPr>
              <a:t>First pilot program </a:t>
            </a:r>
            <a:r>
              <a:rPr lang="en-US" sz="1600" dirty="0" smtClean="0">
                <a:cs typeface="Arial" charset="0"/>
              </a:rPr>
              <a:t>becomes customer</a:t>
            </a:r>
            <a:endParaRPr lang="en-US" sz="1600" dirty="0">
              <a:cs typeface="Arial" charset="0"/>
            </a:endParaRPr>
          </a:p>
          <a:p>
            <a:pPr marL="114300" lvl="1" indent="-112713" defTabSz="895350">
              <a:buSzPct val="125000"/>
              <a:buFont typeface="Arial" charset="0"/>
              <a:buChar char="▪"/>
            </a:pPr>
            <a:r>
              <a:rPr lang="en-US" sz="1600" dirty="0" smtClean="0">
                <a:cs typeface="Arial" charset="0"/>
              </a:rPr>
              <a:t>Second pilot with another university</a:t>
            </a:r>
          </a:p>
          <a:p>
            <a:pPr marL="114300" lvl="1" indent="-112713" defTabSz="895350">
              <a:buSzPct val="125000"/>
              <a:buFont typeface="Arial" charset="0"/>
              <a:buChar char="▪"/>
            </a:pPr>
            <a:r>
              <a:rPr lang="en-US" sz="1600" dirty="0" smtClean="0">
                <a:cs typeface="Arial" charset="0"/>
              </a:rPr>
              <a:t>Start building sales team and developing pipeline</a:t>
            </a:r>
            <a:endParaRPr lang="en-US" sz="1600" dirty="0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24262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DirArrow"/>
  <p:tag name="THINKCELLSHAPEDONOTDELETE" val="pBQC8KiJxuEaIjus0Bjigvw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TOP" val=" 208.75"/>
  <p:tag name="LLEFT" val=" 144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TOP" val=" 208.75"/>
  <p:tag name="LLEFT" val=" 144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TOP" val=" 208.75"/>
  <p:tag name="LLEFT" val=" 144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TOP" val=" 208.75"/>
  <p:tag name="LLEFT" val=" 144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TOP" val=" 208.75"/>
  <p:tag name="LLEFT" val=" 144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LKTJgOXr0EuJjxcK_v4xmg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HOYczSuSsUuc2E058RLG_g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TOP" val=" 208.75"/>
  <p:tag name="LLEFT" val=" 144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_PXbGKh5rEOgrXjMmIfa3w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lZL3cEgC_kObvuOjKiWoDA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OvalText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fSLx2xbizEmRGsUo1KYVAg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LKTJgOXr0EuJjxcK_v4xmg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LKTJgOXr0EuJjxcK_v4xmg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LKTJgOXr0EuJjxcK_v4xmg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LKTJgOXr0EuJjxcK_v4xmg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LKTJgOXr0EuJjxcK_v4xmg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LKTJgOXr0EuJjxcK_v4xmg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LKTJgOXr0EuJjxcK_v4xmg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LKTJgOXr0EuJjxcK_v4xmg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LKTJgOXr0EuJjxcK_v4xmg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TOP" val=" 214.125"/>
  <p:tag name="LLEFT" val=" 80.125"/>
  <p:tag name="THINKCELLSHAPEDONOTDELETE" val="pHkH_tq45VkSa.sTSE9xX0w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LKTJgOXr0EuJjxcK_v4xmg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TOP" val=" 214.125"/>
  <p:tag name="LLEFT" val=" 225.625"/>
  <p:tag name="THINKCELLSHAPEDONOTDELETE" val="p6jjtEFQi.EyUazVNZdlI.w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TOP" val=" 214.125"/>
  <p:tag name="LLEFT" val=" 371"/>
  <p:tag name="THINKCELLSHAPEDONOTDELETE" val="pVeY9L3U0EEeWNM5fhyDtpg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bnLxyQHzfUycLNrRq8WIYQ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LEFT" val=" 144"/>
  <p:tag name="LTOP" val=" 208.75"/>
  <p:tag name="THINKCELLSHAPEDONOTDELETE" val="ptpQKnhQF2EeRaBGD4zSujw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TOP" val=" 208.75"/>
  <p:tag name="LLEFT" val=" 144"/>
  <p:tag name="THINKCELLSHAPEDONOTDELETE" val="pVNz64R.8EU6a4vd9FHiakg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TOP" val=" 208.75"/>
  <p:tag name="LLEFT" val=" 144"/>
  <p:tag name="THINKCELLSHAPEDONOTDELETE" val="pTlCWD28vxUGP8c00bPNEcA"/>
</p:tagLst>
</file>

<file path=ppt/theme/theme1.xml><?xml version="1.0" encoding="utf-8"?>
<a:theme xmlns:a="http://schemas.openxmlformats.org/drawingml/2006/main" name="Office Theme">
  <a:themeElements>
    <a:clrScheme name="Custom 1">
      <a:dk1>
        <a:srgbClr val="666666"/>
      </a:dk1>
      <a:lt1>
        <a:sysClr val="window" lastClr="FFFFFF"/>
      </a:lt1>
      <a:dk2>
        <a:srgbClr val="FF9900"/>
      </a:dk2>
      <a:lt2>
        <a:srgbClr val="3399CC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13542</TotalTime>
  <Words>1914</Words>
  <Application>Microsoft Macintosh PowerPoint</Application>
  <PresentationFormat>On-screen Show (4:3)</PresentationFormat>
  <Paragraphs>259</Paragraphs>
  <Slides>24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5" baseType="lpstr">
      <vt:lpstr>Office Theme</vt:lpstr>
      <vt:lpstr>StudySauce</vt:lpstr>
      <vt:lpstr>No one is taught how to study</vt:lpstr>
      <vt:lpstr>We use software to make great studiers</vt:lpstr>
      <vt:lpstr>Our core team is ready to grow</vt:lpstr>
      <vt:lpstr>We have a suite of study tools around our proprietary Study Detection System</vt:lpstr>
      <vt:lpstr>The education market is huge…</vt:lpstr>
      <vt:lpstr>…and untapped by direct competitors</vt:lpstr>
      <vt:lpstr>Our first mover advantage will be sustained by our focus on subject matter leadership</vt:lpstr>
      <vt:lpstr>Our business model develops in phases</vt:lpstr>
      <vt:lpstr>Our go to market strategy will use multiple channels</vt:lpstr>
      <vt:lpstr>Revenue ramps up significantly in 2016</vt:lpstr>
      <vt:lpstr>Ed tech is hot and will have exit opportunities</vt:lpstr>
      <vt:lpstr>Initial findings are very encouraging.  We need runway to test other key proof points</vt:lpstr>
      <vt:lpstr>The opportunity</vt:lpstr>
      <vt:lpstr>APPENDIX</vt:lpstr>
      <vt:lpstr>Product screenshot - homepage</vt:lpstr>
      <vt:lpstr>Product screenshot - Home</vt:lpstr>
      <vt:lpstr>Product screenshot – Check-in</vt:lpstr>
      <vt:lpstr>Product screenshot - Incentives</vt:lpstr>
      <vt:lpstr>Product screenshot – Study Metrics</vt:lpstr>
      <vt:lpstr>Product screenshot – Study Assistant (1/4)</vt:lpstr>
      <vt:lpstr>Product screenshot – Study Assistant (2/4)</vt:lpstr>
      <vt:lpstr>Product screenshot – Study Assistant (3/4)</vt:lpstr>
      <vt:lpstr>Product screenshot – Study Assistant (4/4)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Stephen Houghton</dc:creator>
  <cp:lastModifiedBy>Stephen Houghton</cp:lastModifiedBy>
  <cp:revision>135</cp:revision>
  <dcterms:created xsi:type="dcterms:W3CDTF">2013-11-10T16:15:51Z</dcterms:created>
  <dcterms:modified xsi:type="dcterms:W3CDTF">2014-01-10T00:51:57Z</dcterms:modified>
</cp:coreProperties>
</file>